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5" r:id="rId24"/>
    <p:sldId id="286" r:id="rId25"/>
    <p:sldId id="278" r:id="rId2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>
        <p:scale>
          <a:sx n="111" d="100"/>
          <a:sy n="111" d="100"/>
        </p:scale>
        <p:origin x="-161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risnik\Desktop\budzet%202021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korisnik\Desktop\budzet%202021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korisnik\Desktop\budzet%202021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57"/>
          <c:y val="0.33374488188976559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4.2935426600180463E-3"/>
                  <c:y val="-2.74613555658484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0.24218130792942241"/>
                  <c:y val="3.824261786234175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3.5272507822071003E-2"/>
                  <c:y val="-0.1176239557485896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86-4DB2-BB9D-FEC6D903DEFD}"/>
                </c:ext>
              </c:extLst>
            </c:dLbl>
            <c:dLbl>
              <c:idx val="4"/>
              <c:layout>
                <c:manualLayout>
                  <c:x val="-0.18654776781561791"/>
                  <c:y val="1.30327003242241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18615985793323545"/>
                  <c:y val="-0.1420489065752916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'[Prilog 2 - Pomocni dokument za tabele i grafike.xlsx]Prihodi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'[Prilog 2 - Pomocni dokument za tabele i grafike.xlsx]Prihodi i primanja'!$D$6:$D$11</c:f>
              <c:numCache>
                <c:formatCode>General</c:formatCode>
                <c:ptCount val="6"/>
                <c:pt idx="0">
                  <c:v>1004100460</c:v>
                </c:pt>
                <c:pt idx="1">
                  <c:v>331373633</c:v>
                </c:pt>
                <c:pt idx="2">
                  <c:v>5200000</c:v>
                </c:pt>
                <c:pt idx="3">
                  <c:v>6055000</c:v>
                </c:pt>
                <c:pt idx="4">
                  <c:v>0</c:v>
                </c:pt>
                <c:pt idx="5">
                  <c:v>19000000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501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05"/>
                  <c:y val="-8.47058823529415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142E-2"/>
                  <c:y val="0.1380392156862748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206E-2"/>
                  <c:y val="2.50980392156862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57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57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7004E-2"/>
                  <c:y val="-0.109803921568627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'[Prilog 2 - Pomocni dokument za tabele i grafike.xlsx]Rashodi i izdaci'!$D$6:$D$13</c:f>
              <c:numCache>
                <c:formatCode>General</c:formatCode>
                <c:ptCount val="8"/>
                <c:pt idx="0">
                  <c:v>480507692</c:v>
                </c:pt>
                <c:pt idx="1">
                  <c:v>498985069</c:v>
                </c:pt>
                <c:pt idx="2">
                  <c:v>87500000</c:v>
                </c:pt>
                <c:pt idx="3">
                  <c:v>169677832</c:v>
                </c:pt>
                <c:pt idx="4">
                  <c:v>15000000</c:v>
                </c:pt>
                <c:pt idx="5">
                  <c:v>44145870</c:v>
                </c:pt>
                <c:pt idx="6">
                  <c:v>127081500</c:v>
                </c:pt>
                <c:pt idx="7">
                  <c:v>9747130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3038"/>
          <c:y val="0.3758994708994724"/>
          <c:w val="0.40236148955495127"/>
          <c:h val="0.36484126984127063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7.266121707538686E-3"/>
                  <c:y val="-0.187830687830687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20771519294460189"/>
                  <c:y val="-0.285752877000948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1096802669330016"/>
                  <c:y val="3.40446993841405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0.10487225752957416"/>
                  <c:y val="0.1620942834398632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9.4033993206540947E-2"/>
                  <c:y val="0.275773745033937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2.0407466209372341E-2"/>
                  <c:y val="0.1627098965712465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8.0428672213244928E-2"/>
                  <c:y val="8.787974955076047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1.3538776188030887E-2"/>
                  <c:y val="0.1190861419100142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1633013937897797"/>
                  <c:y val="0.183296705823137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20793588025232879"/>
                  <c:y val="4.18270018306228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156475103998338"/>
                  <c:y val="-6.83591272293139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9.829580520392163E-2"/>
                  <c:y val="-0.169722426012498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16299973382077909"/>
                  <c:y val="-0.1214233780266962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3223459811648775"/>
                  <c:y val="-0.1882546597952282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-8.3279057113109678E-2"/>
                  <c:y val="-0.1097759940027498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'[Prilog 2 - Pomocni dokument za tabele i grafike.xlsx]Programi'!$E$5:$E$21</c:f>
              <c:numCache>
                <c:formatCode>General</c:formatCode>
                <c:ptCount val="17"/>
                <c:pt idx="0">
                  <c:v>62200000</c:v>
                </c:pt>
                <c:pt idx="1">
                  <c:v>100200000</c:v>
                </c:pt>
                <c:pt idx="2">
                  <c:v>0</c:v>
                </c:pt>
                <c:pt idx="3">
                  <c:v>0</c:v>
                </c:pt>
                <c:pt idx="4">
                  <c:v>900000</c:v>
                </c:pt>
                <c:pt idx="5">
                  <c:v>12090000</c:v>
                </c:pt>
                <c:pt idx="6">
                  <c:v>248625000</c:v>
                </c:pt>
                <c:pt idx="7">
                  <c:v>268293869</c:v>
                </c:pt>
                <c:pt idx="8">
                  <c:v>102708832</c:v>
                </c:pt>
                <c:pt idx="9">
                  <c:v>29080000</c:v>
                </c:pt>
                <c:pt idx="10">
                  <c:v>36152000</c:v>
                </c:pt>
                <c:pt idx="11">
                  <c:v>10000000</c:v>
                </c:pt>
                <c:pt idx="12">
                  <c:v>111663392</c:v>
                </c:pt>
                <c:pt idx="13">
                  <c:v>37800000</c:v>
                </c:pt>
                <c:pt idx="14">
                  <c:v>374690130</c:v>
                </c:pt>
                <c:pt idx="15">
                  <c:v>38241870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2021.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>
              <a:solidFill>
                <a:schemeClr val="tx1"/>
              </a:solidFill>
            </a:rPr>
            <a:t>1.432.645.093</a:t>
          </a:r>
          <a:endParaRPr lang="en-US" sz="1300" dirty="0">
            <a:solidFill>
              <a:schemeClr val="tx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>
              <a:solidFill>
                <a:schemeClr val="tx1"/>
              </a:solidFill>
            </a:rPr>
            <a:t>(1.387.676.224)</a:t>
          </a:r>
          <a:endParaRPr lang="en-US" dirty="0">
            <a:solidFill>
              <a:schemeClr val="tx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>
              <a:solidFill>
                <a:schemeClr val="tx1"/>
              </a:solidFill>
            </a:rPr>
            <a:t>19.000.000)</a:t>
          </a:r>
          <a:r>
            <a:rPr lang="sr-Cyrl-RS" dirty="0">
              <a:solidFill>
                <a:srgbClr val="FF0000"/>
              </a:solidFill>
            </a:rPr>
            <a:t>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>
              <a:solidFill>
                <a:schemeClr val="tx1"/>
              </a:solidFill>
            </a:rPr>
            <a:t>25.968.869</a:t>
          </a:r>
          <a:endParaRPr lang="en-US" dirty="0">
            <a:solidFill>
              <a:schemeClr val="tx1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 custLinFactNeighborX="25332" custLinFactNeighborY="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30342" custScaleY="84618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5CBA75-45F4-4C8A-8772-278962ADE0CE}" type="presOf" srcId="{E055884F-7426-4921-A0E5-9CA56A76B49A}" destId="{CCB8139E-CA19-491D-9FCD-6BF28923C725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F0833111-710A-438D-8DAD-39E1E37FCCA2}" type="presOf" srcId="{E1AD8724-28DC-48C5-B75E-B0D1F33E6279}" destId="{939B76D1-BB33-4E50-9ECD-839FB5787B9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D90891A-5CA6-46E0-9B94-066929D862D5}" type="presOf" srcId="{28888755-727E-436B-B2F2-DA7896544A65}" destId="{9312B733-3AEB-49F6-8245-08553BA2949B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28FEEFA5-6DE3-40CA-B954-F6DBC6F9FAD9}" type="presOf" srcId="{26EF48C7-6381-4355-B03F-DD441AE957C7}" destId="{EFAACCF6-3A6A-4536-89B0-F0A7C44F6BE1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B07D637A-714A-406B-993E-0E5A5B39956B}" type="presOf" srcId="{E1B79EE1-1157-4302-AB0B-8FEDC81165FD}" destId="{F40D94EA-52E0-4740-A924-EAF350BDF213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DD617B54-39C2-497E-9D94-251C9FAD9A35}" type="presOf" srcId="{0C844461-76DE-4FEA-A87D-23440AD6FC2E}" destId="{C6144CDB-22C1-4337-9F95-C3A522A707D1}" srcOrd="0" destOrd="0" presId="urn:diagrams.loki3.com/BracketList"/>
    <dgm:cxn modelId="{F06063E2-D018-4F42-A342-274E0902DE34}" type="presOf" srcId="{A22D28D0-C0EE-4FAC-9411-A8A4995FB17B}" destId="{B43D6F8D-5103-4DCA-8971-053A6B7A987B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>
              <a:solidFill>
                <a:schemeClr val="tx1"/>
              </a:solidFill>
            </a:rPr>
            <a:t>1.432.645.093 д</a:t>
          </a:r>
          <a:r>
            <a:rPr lang="sr-Cyrl-RS" dirty="0"/>
            <a:t>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 custT="1"/>
      <dgm:spPr/>
      <dgm:t>
        <a:bodyPr/>
        <a:lstStyle/>
        <a:p>
          <a:pPr algn="ctr"/>
          <a:r>
            <a:rPr lang="sr-Cyrl-RS" sz="1000" dirty="0"/>
            <a:t>Приходи од  пореза 971.005.460 динара</a:t>
          </a:r>
          <a:endParaRPr lang="en-US" sz="1000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>
              <a:solidFill>
                <a:schemeClr val="tx1"/>
              </a:solidFill>
            </a:rPr>
            <a:t>331.373.633</a:t>
          </a:r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Cyrl-RS" dirty="0">
              <a:solidFill>
                <a:schemeClr val="tx1"/>
              </a:solidFill>
            </a:rPr>
            <a:t>72.116.000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динаранефинансијске имовине  6.055.000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финансијске имовине  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>
              <a:solidFill>
                <a:schemeClr val="tx1"/>
              </a:solidFill>
            </a:rPr>
            <a:t>19.000.000</a:t>
          </a:r>
          <a:r>
            <a:rPr lang="sr-Latn-RS" sz="1000" dirty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 custRadScaleRad="99397" custRadScaleInc="1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</a:t>
          </a:r>
          <a:r>
            <a:rPr lang="sr-Cyrl-RS" sz="1400" dirty="0" smtClean="0"/>
            <a:t>рада јавних предузећа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>
              <a:solidFill>
                <a:schemeClr val="tx1"/>
              </a:solidFill>
            </a:rPr>
            <a:t>1.432.645.093</a:t>
          </a:r>
          <a:endParaRPr lang="en-US" dirty="0">
            <a:solidFill>
              <a:schemeClr val="tx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>
              <a:solidFill>
                <a:schemeClr val="tx1"/>
              </a:solidFill>
            </a:rPr>
            <a:t>498.985.069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>
              <a:solidFill>
                <a:schemeClr val="tx1"/>
              </a:solidFill>
            </a:rPr>
            <a:t>87.500.000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>
              <a:solidFill>
                <a:schemeClr val="tx1"/>
              </a:solidFill>
            </a:rPr>
            <a:t>127.081.500д</a:t>
          </a:r>
          <a:r>
            <a:rPr lang="sr-Cyrl-RS" dirty="0">
              <a:solidFill>
                <a:schemeClr val="bg1"/>
              </a:solidFill>
            </a:rPr>
            <a:t>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>
              <a:solidFill>
                <a:schemeClr val="tx1"/>
              </a:solidFill>
            </a:rPr>
            <a:t>480.507.692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>
              <a:solidFill>
                <a:schemeClr val="tx1"/>
              </a:solidFill>
            </a:rPr>
            <a:t>15.000.000</a:t>
          </a:r>
          <a:r>
            <a:rPr lang="sr-Cyrl-RS" dirty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>
              <a:solidFill>
                <a:schemeClr val="tx1"/>
              </a:solidFill>
            </a:rPr>
            <a:t>169.677.83</a:t>
          </a:r>
          <a:r>
            <a:rPr lang="sr-Cyrl-RS" dirty="0">
              <a:solidFill>
                <a:srgbClr val="FF0000"/>
              </a:solidFill>
            </a:rPr>
            <a:t>2</a:t>
          </a:r>
          <a:r>
            <a:rPr lang="sr-Cyrl-RS" dirty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</a:t>
          </a:r>
          <a:r>
            <a:rPr lang="sr-Cyrl-RS" dirty="0">
              <a:solidFill>
                <a:schemeClr val="tx1"/>
              </a:solidFill>
            </a:rPr>
            <a:t>44.145.870</a:t>
          </a:r>
          <a:r>
            <a:rPr lang="sr-Cyrl-RS" dirty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>
              <a:solidFill>
                <a:schemeClr val="tx1"/>
              </a:solidFill>
            </a:rPr>
            <a:t>9.747.130</a:t>
          </a:r>
          <a:endParaRPr lang="en-US" dirty="0">
            <a:solidFill>
              <a:schemeClr val="tx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 custRadScaleRad="103089" custRadScaleInc="-3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Основне 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2021.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ОПШТИНА</a:t>
            </a:r>
            <a:r>
              <a:rPr lang="en-US" dirty="0"/>
              <a:t> </a:t>
            </a:r>
            <a:r>
              <a:rPr lang="sr-Cyrl-RS" dirty="0"/>
              <a:t>СМЕДЕРЕВСКА ПАЛАНКА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2021. 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11D7BB1-D751-49DE-9A00-473C297F3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73025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2021. 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2021. 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64805476"/>
              </p:ext>
            </p:extLst>
          </p:nvPr>
        </p:nvGraphicFramePr>
        <p:xfrm>
          <a:off x="457200" y="1536924"/>
          <a:ext cx="8286808" cy="504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Latn-RS" dirty="0"/>
              <a:t>2020</a:t>
            </a:r>
            <a:r>
              <a:rPr lang="sr-Cyrl-RS" dirty="0"/>
              <a:t>. 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20</a:t>
            </a:r>
            <a:r>
              <a:rPr lang="sr-Latn-RS" dirty="0"/>
              <a:t>21</a:t>
            </a:r>
            <a:r>
              <a:rPr lang="sr-Cyrl-RS" dirty="0"/>
              <a:t>. години су се </a:t>
            </a:r>
            <a:r>
              <a:rPr lang="sr-Cyrl-RS" b="1" dirty="0"/>
              <a:t>повећали </a:t>
            </a:r>
            <a:r>
              <a:rPr lang="sr-Cyrl-RS" dirty="0"/>
              <a:t>у односу на последњу измену Одлуке о буџету за 20</a:t>
            </a:r>
            <a:r>
              <a:rPr lang="sr-Latn-RS" dirty="0"/>
              <a:t>20</a:t>
            </a:r>
            <a:r>
              <a:rPr lang="sr-Cyrl-RS" dirty="0"/>
              <a:t>. годину за</a:t>
            </a:r>
            <a:r>
              <a:rPr lang="sr-Cyrl-RS" b="1" dirty="0"/>
              <a:t> </a:t>
            </a:r>
            <a:r>
              <a:rPr lang="sr-Latn-RS" b="1" dirty="0"/>
              <a:t>167.841.219</a:t>
            </a:r>
            <a:r>
              <a:rPr lang="sr-Cyrl-RS" b="1" dirty="0"/>
              <a:t>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Latn-RS" b="1" dirty="0"/>
              <a:t>13,2</a:t>
            </a:r>
            <a:r>
              <a:rPr lang="sr-Cyrl-RS" b="1" dirty="0">
                <a:solidFill>
                  <a:srgbClr val="FF0000"/>
                </a:solidFill>
              </a:rPr>
              <a:t> </a:t>
            </a:r>
            <a:r>
              <a:rPr lang="sr-Cyrl-RS" b="1" dirty="0"/>
              <a:t>%</a:t>
            </a:r>
            <a:r>
              <a:rPr lang="sr-Cyrl-RS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4372738"/>
            <a:ext cx="6851650" cy="1829591"/>
          </a:xfrm>
        </p:spPr>
        <p:txBody>
          <a:bodyPr>
            <a:normAutofit fontScale="47500" lnSpcReduction="20000"/>
          </a:bodyPr>
          <a:lstStyle/>
          <a:p>
            <a:r>
              <a:rPr lang="sr-Cyrl-RS" sz="4400" b="1" dirty="0">
                <a:solidFill>
                  <a:srgbClr val="0070C0"/>
                </a:solidFill>
              </a:rPr>
              <a:t>Порески приходи</a:t>
            </a:r>
            <a:r>
              <a:rPr lang="sr-Cyrl-RS" sz="4400" dirty="0">
                <a:solidFill>
                  <a:srgbClr val="0070C0"/>
                </a:solidFill>
              </a:rPr>
              <a:t> </a:t>
            </a:r>
            <a:r>
              <a:rPr lang="sr-Cyrl-RS" sz="4400" dirty="0"/>
              <a:t>су</a:t>
            </a:r>
            <a:r>
              <a:rPr lang="sr-Cyrl-RS" sz="4400" dirty="0">
                <a:solidFill>
                  <a:srgbClr val="0070C0"/>
                </a:solidFill>
              </a:rPr>
              <a:t> </a:t>
            </a:r>
            <a:r>
              <a:rPr lang="sr-Cyrl-RS" sz="4400" dirty="0"/>
              <a:t>повећани </a:t>
            </a:r>
            <a:r>
              <a:rPr lang="sr-Cyrl-RS" sz="4400" dirty="0">
                <a:latin typeface="Calibri" panose="020F0502020204030204" pitchFamily="34" charset="0"/>
              </a:rPr>
              <a:t>за </a:t>
            </a:r>
            <a:r>
              <a:rPr lang="sr-Latn-RS" sz="4400" dirty="0">
                <a:latin typeface="Calibri" panose="020F0502020204030204" pitchFamily="34" charset="0"/>
              </a:rPr>
              <a:t>253.116.904 </a:t>
            </a:r>
            <a:r>
              <a:rPr lang="sr-Cyrl-RS" sz="4400" dirty="0">
                <a:latin typeface="Calibri" panose="020F0502020204030204" pitchFamily="34" charset="0"/>
              </a:rPr>
              <a:t> </a:t>
            </a:r>
            <a:r>
              <a:rPr lang="sr-Cyrl-RS" sz="4400" dirty="0"/>
              <a:t>динара.</a:t>
            </a:r>
            <a:endParaRPr lang="en-US" sz="4400" dirty="0"/>
          </a:p>
          <a:p>
            <a:r>
              <a:rPr lang="sr-Cyrl-RS" sz="4400" b="1" dirty="0">
                <a:solidFill>
                  <a:srgbClr val="0070C0"/>
                </a:solidFill>
              </a:rPr>
              <a:t>Примања од продаје нефинансијске имовине</a:t>
            </a:r>
            <a:r>
              <a:rPr lang="sr-Cyrl-RS" sz="4400" dirty="0">
                <a:solidFill>
                  <a:srgbClr val="0070C0"/>
                </a:solidFill>
              </a:rPr>
              <a:t> </a:t>
            </a:r>
            <a:r>
              <a:rPr lang="sr-Cyrl-RS" sz="4400" dirty="0"/>
              <a:t>су</a:t>
            </a:r>
            <a:r>
              <a:rPr lang="sr-Cyrl-RS" sz="4400" dirty="0">
                <a:solidFill>
                  <a:srgbClr val="FF0000"/>
                </a:solidFill>
              </a:rPr>
              <a:t> </a:t>
            </a:r>
            <a:r>
              <a:rPr lang="sr-Cyrl-RS" sz="4400" dirty="0"/>
              <a:t>повећана за 2.600.000 динара.</a:t>
            </a:r>
            <a:endParaRPr lang="en-US" sz="4400" dirty="0"/>
          </a:p>
          <a:p>
            <a:r>
              <a:rPr lang="sr-Cyrl-RS" sz="4400" b="1" dirty="0">
                <a:solidFill>
                  <a:srgbClr val="0070C0"/>
                </a:solidFill>
              </a:rPr>
              <a:t>Остали приходи </a:t>
            </a:r>
            <a:r>
              <a:rPr lang="sr-Cyrl-RS" sz="4400" dirty="0"/>
              <a:t>су повећани за 320.000 </a:t>
            </a:r>
            <a:r>
              <a:rPr lang="sr-Cyrl-RS" sz="3800" dirty="0" smtClean="0"/>
              <a:t>динара</a:t>
            </a:r>
          </a:p>
          <a:p>
            <a:r>
              <a:rPr lang="sr-Cyrl-RS" sz="4400" b="1" dirty="0" smtClean="0">
                <a:solidFill>
                  <a:srgbClr val="0070C0"/>
                </a:solidFill>
              </a:rPr>
              <a:t>Пренета средства из ранијих година </a:t>
            </a:r>
            <a:r>
              <a:rPr lang="sr-Cyrl-RS" sz="4400" dirty="0" smtClean="0"/>
              <a:t>су повећана за 5.214.157</a:t>
            </a:r>
            <a:endParaRPr lang="sr-Cyrl-RS" sz="4400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189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100" b="1" dirty="0">
                <a:solidFill>
                  <a:srgbClr val="FF0000"/>
                </a:solidFill>
              </a:rPr>
              <a:t>Непорески приходи </a:t>
            </a:r>
            <a:r>
              <a:rPr lang="sr-Cyrl-RS" sz="2100" dirty="0"/>
              <a:t>су</a:t>
            </a:r>
            <a:r>
              <a:rPr lang="sr-Cyrl-RS" sz="2100" b="1" dirty="0">
                <a:solidFill>
                  <a:srgbClr val="FF0000"/>
                </a:solidFill>
              </a:rPr>
              <a:t> </a:t>
            </a:r>
            <a:r>
              <a:rPr lang="sr-Cyrl-RS" sz="2100" dirty="0"/>
              <a:t>смањени за </a:t>
            </a:r>
            <a:r>
              <a:rPr lang="sr-Latn-RS" sz="2100" dirty="0"/>
              <a:t>14.358.611</a:t>
            </a:r>
            <a:r>
              <a:rPr lang="sr-Cyrl-RS" sz="2100" dirty="0"/>
              <a:t> динара.</a:t>
            </a:r>
            <a:endParaRPr lang="en-US" sz="21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100" b="1" dirty="0">
                <a:solidFill>
                  <a:srgbClr val="FF0000"/>
                </a:solidFill>
              </a:rPr>
              <a:t>Трансфери</a:t>
            </a:r>
            <a:r>
              <a:rPr lang="sr-Cyrl-RS" sz="2100" dirty="0"/>
              <a:t> су смањени за </a:t>
            </a:r>
            <a:r>
              <a:rPr lang="sr-Latn-RS" sz="2100" dirty="0"/>
              <a:t>79.051.231 </a:t>
            </a:r>
            <a:r>
              <a:rPr lang="sr-Cyrl-RS" sz="2100" dirty="0"/>
              <a:t> динара.</a:t>
            </a:r>
            <a:endParaRPr lang="en-US" sz="21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2714620"/>
            <a:ext cx="485775" cy="785818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509121"/>
            <a:ext cx="485775" cy="1693208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2021. 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1.432,645.093</a:t>
            </a:r>
            <a:r>
              <a:rPr lang="sr-Latn-RS" b="1" dirty="0" smtClean="0"/>
              <a:t> </a:t>
            </a:r>
            <a:r>
              <a:rPr lang="sr-Cyrl-RS" b="1" dirty="0" smtClean="0"/>
              <a:t>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2021. 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319958"/>
              </p:ext>
            </p:extLst>
          </p:nvPr>
        </p:nvGraphicFramePr>
        <p:xfrm>
          <a:off x="928662" y="1428736"/>
          <a:ext cx="6440687" cy="4536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2021. годину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2020. 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28596" y="1000108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2021. години су се </a:t>
            </a:r>
            <a:r>
              <a:rPr lang="sr-Cyrl-RS" sz="2000" b="1" dirty="0"/>
              <a:t>повећали</a:t>
            </a:r>
            <a:r>
              <a:rPr lang="sr-Cyrl-RS" sz="2000" dirty="0"/>
              <a:t> у односу на последњу измену Одлуке о буџету за 2020. годину за </a:t>
            </a:r>
            <a:r>
              <a:rPr lang="sr-Cyrl-RS" sz="2000" b="1" dirty="0"/>
              <a:t>167.841</a:t>
            </a:r>
            <a:r>
              <a:rPr lang="sr-Cyrl-RS" sz="2000" dirty="0"/>
              <a:t> .</a:t>
            </a:r>
            <a:r>
              <a:rPr lang="sr-Cyrl-RS" sz="2000" b="1" dirty="0"/>
              <a:t>219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13,2</a:t>
            </a:r>
            <a:r>
              <a:rPr lang="sr-Cyrl-RS" sz="2000" b="1" dirty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57356" y="2214554"/>
            <a:ext cx="7046014" cy="905703"/>
          </a:xfrm>
        </p:spPr>
        <p:txBody>
          <a:bodyPr rtlCol="0">
            <a:noAutofit/>
          </a:bodyPr>
          <a:lstStyle/>
          <a:p>
            <a:r>
              <a:rPr lang="sr-Cyrl-RS" sz="2000" b="1" dirty="0">
                <a:solidFill>
                  <a:srgbClr val="FF0000"/>
                </a:solidFill>
                <a:cs typeface="Arial" panose="020B0604020202020204" pitchFamily="34" charset="0"/>
              </a:rPr>
              <a:t>Дотације</a:t>
            </a:r>
            <a:r>
              <a:rPr lang="sr-Cyrl-R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трансфери </a:t>
            </a:r>
            <a:r>
              <a:rPr lang="sr-Cyrl-RS" sz="2000" dirty="0"/>
              <a:t>су смањени  за 10</a:t>
            </a:r>
            <a:r>
              <a:rPr lang="en-US" sz="2000" dirty="0"/>
              <a:t>.</a:t>
            </a:r>
            <a:r>
              <a:rPr lang="sr-Cyrl-RS" sz="2000" dirty="0"/>
              <a:t>106</a:t>
            </a:r>
            <a:r>
              <a:rPr lang="en-US" sz="2000" dirty="0"/>
              <a:t>.</a:t>
            </a:r>
            <a:r>
              <a:rPr lang="sr-Cyrl-RS" sz="2000" dirty="0"/>
              <a:t>4</a:t>
            </a:r>
            <a:r>
              <a:rPr lang="en-US" sz="2000" dirty="0"/>
              <a:t>77</a:t>
            </a:r>
            <a:r>
              <a:rPr lang="sr-Cyrl-RS" sz="2000" dirty="0"/>
              <a:t> динара</a:t>
            </a:r>
            <a:r>
              <a:rPr lang="sr-Cyrl-RS" sz="2000" b="1" dirty="0"/>
              <a:t>;</a:t>
            </a:r>
          </a:p>
          <a:p>
            <a:r>
              <a:rPr lang="sr-Cyrl-RS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Остали расходи </a:t>
            </a:r>
            <a:r>
              <a:rPr lang="sr-Cyrl-RS" altLang="en-US" sz="2000" dirty="0" smtClean="0">
                <a:cs typeface="Arial" panose="020B0604020202020204" pitchFamily="34" charset="0"/>
              </a:rPr>
              <a:t>су смањени </a:t>
            </a:r>
            <a:r>
              <a:rPr lang="sr-Cyrl-RS" altLang="en-US" sz="2000" dirty="0" smtClean="0"/>
              <a:t>за 2.318.756 динара</a:t>
            </a:r>
            <a:endParaRPr lang="en-US" altLang="en-US" sz="2000" dirty="0" smtClean="0"/>
          </a:p>
          <a:p>
            <a:pPr lvl="0"/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72" y="3714752"/>
            <a:ext cx="7210574" cy="2693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Расходи за запослене 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су </a:t>
            </a:r>
            <a:r>
              <a:rPr lang="sr-Cyrl-RS" sz="2000" dirty="0" smtClean="0">
                <a:latin typeface="+mn-lt"/>
              </a:rPr>
              <a:t>повећани су за 23</a:t>
            </a:r>
            <a:r>
              <a:rPr lang="en-US" sz="2000" dirty="0" smtClean="0">
                <a:latin typeface="+mn-lt"/>
              </a:rPr>
              <a:t>.</a:t>
            </a:r>
            <a:r>
              <a:rPr lang="sr-Cyrl-RS" sz="2000" dirty="0" smtClean="0">
                <a:latin typeface="+mn-lt"/>
              </a:rPr>
              <a:t>350</a:t>
            </a:r>
            <a:r>
              <a:rPr lang="en-US" sz="2000" dirty="0" smtClean="0">
                <a:latin typeface="+mn-lt"/>
              </a:rPr>
              <a:t>.</a:t>
            </a:r>
            <a:r>
              <a:rPr lang="sr-Cyrl-RS" sz="2000" dirty="0" smtClean="0">
                <a:latin typeface="+mn-lt"/>
              </a:rPr>
              <a:t>63</a:t>
            </a:r>
            <a:r>
              <a:rPr lang="en-US" sz="2000" dirty="0" smtClean="0">
                <a:latin typeface="+mn-lt"/>
              </a:rPr>
              <a:t>2</a:t>
            </a:r>
            <a:r>
              <a:rPr lang="sr-Cyrl-RS" sz="2000" dirty="0" smtClean="0">
                <a:latin typeface="+mn-lt"/>
              </a:rPr>
              <a:t> динара;</a:t>
            </a:r>
            <a:endParaRPr lang="en-US" sz="2000" dirty="0" smtClean="0">
              <a:latin typeface="+mn-lt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Коришћење </a:t>
            </a:r>
            <a:r>
              <a:rPr lang="sr-Cyrl-RS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роба и услуга</a:t>
            </a:r>
            <a:r>
              <a:rPr lang="sr-Cyrl-RS" sz="2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sr-Cyrl-RS" sz="2000" dirty="0">
                <a:solidFill>
                  <a:schemeClr val="accent1"/>
                </a:solidFill>
                <a:latin typeface="+mn-lt"/>
              </a:rPr>
              <a:t>с</a:t>
            </a:r>
            <a:r>
              <a:rPr lang="sr-Cyrl-RS" sz="2000" dirty="0">
                <a:latin typeface="+mn-lt"/>
              </a:rPr>
              <a:t>у повећани за</a:t>
            </a:r>
            <a:r>
              <a:rPr lang="sr-Cyrl-R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10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4.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28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1.45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6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динара</a:t>
            </a:r>
            <a:r>
              <a:rPr lang="sr-Cyrl-RS" sz="2000" b="1" dirty="0">
                <a:solidFill>
                  <a:schemeClr val="hlink"/>
                </a:solidFill>
                <a:latin typeface="+mn-lt"/>
                <a:ea typeface="SimSun" panose="02010600030101010101" pitchFamily="2" charset="-122"/>
              </a:rPr>
              <a:t>;</a:t>
            </a:r>
            <a:endParaRPr lang="en-US" sz="2000" b="1" dirty="0">
              <a:solidFill>
                <a:schemeClr val="hlink"/>
              </a:solidFill>
              <a:latin typeface="+mn-lt"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Субвенције</a:t>
            </a:r>
            <a:r>
              <a:rPr lang="sr-Cyrl-RS" sz="20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sr-Cyrl-RS" sz="2000" dirty="0">
                <a:latin typeface="+mn-lt"/>
              </a:rPr>
              <a:t>су повећане за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10.709.630</a:t>
            </a:r>
            <a:r>
              <a:rPr lang="sr-Cyrl-RS" sz="2000" b="1" dirty="0">
                <a:solidFill>
                  <a:schemeClr val="hlink"/>
                </a:solidFill>
                <a:latin typeface="+mn-lt"/>
              </a:rPr>
              <a:t> </a:t>
            </a:r>
            <a:r>
              <a:rPr lang="sr-Cyrl-RS" sz="2000" dirty="0">
                <a:latin typeface="+mn-lt"/>
              </a:rPr>
              <a:t>динара;</a:t>
            </a:r>
            <a:endParaRPr lang="en-US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0070C0"/>
                </a:solidFill>
                <a:latin typeface="+mn-lt"/>
              </a:rPr>
              <a:t>Расходи за социјалну заштиту</a:t>
            </a:r>
            <a:r>
              <a:rPr lang="sr-Cyrl-RS" sz="2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sr-Cyrl-RS" sz="2000" dirty="0">
                <a:latin typeface="+mn-lt"/>
              </a:rPr>
              <a:t>су повећани за 1.010.000 динара</a:t>
            </a:r>
            <a:endParaRPr lang="en-US" sz="2000" dirty="0"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altLang="en-U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2000" dirty="0" smtClean="0">
                <a:latin typeface="+mn-lt"/>
                <a:cs typeface="Arial" panose="020B0604020202020204" pitchFamily="34" charset="0"/>
              </a:rPr>
              <a:t>су повећана  за</a:t>
            </a:r>
            <a:r>
              <a:rPr lang="sr-Cyrl-RS" altLang="en-US" sz="20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altLang="en-US" sz="2000" dirty="0" smtClean="0">
                <a:latin typeface="+mn-lt"/>
                <a:cs typeface="Arial" panose="020B0604020202020204" pitchFamily="34" charset="0"/>
              </a:rPr>
              <a:t>4.699.652 динара</a:t>
            </a:r>
            <a:endParaRPr lang="en-US" altLang="en-US" sz="2000" dirty="0" smtClean="0">
              <a:latin typeface="+mn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Капитални </a:t>
            </a:r>
            <a:r>
              <a:rPr lang="sr-Cyrl-RS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издаци </a:t>
            </a:r>
            <a:r>
              <a:rPr lang="sr-Cyrl-RS" sz="2000" dirty="0">
                <a:latin typeface="+mn-lt"/>
              </a:rPr>
              <a:t>су</a:t>
            </a:r>
            <a:r>
              <a:rPr lang="sr-Cyrl-RS" sz="20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dirty="0">
                <a:latin typeface="+mn-lt"/>
              </a:rPr>
              <a:t>повећани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за 36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.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215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.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08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2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 динара</a:t>
            </a:r>
            <a:endParaRPr lang="en-US" sz="2000" dirty="0"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38" y="2214554"/>
            <a:ext cx="485775" cy="857256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48" y="3714752"/>
            <a:ext cx="485775" cy="2500330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730198"/>
              </p:ext>
            </p:extLst>
          </p:nvPr>
        </p:nvGraphicFramePr>
        <p:xfrm>
          <a:off x="91846" y="980729"/>
          <a:ext cx="8960308" cy="582465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2021. 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62.200.000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4 %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100.200.000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7%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900.000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12.090.000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248.625.000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17%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268.293.869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19%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102.708.832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7%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29.080.000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2%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36.152.000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3%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10.000.000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111.663.392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8%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37.800.000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3%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374.690.130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26%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38.241.870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3%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1.432.645.093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6547864" y="6318621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58C6B10-B262-4F5D-BE59-BA95195C1D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527"/>
            <a:ext cx="2915816" cy="25003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A0E093D9-5116-46F5-BB76-9726B86F49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64" y="3717032"/>
            <a:ext cx="2062835" cy="25202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88B8FE9D-FAC2-4754-9B92-EDBC56EB377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64" y="381546"/>
            <a:ext cx="1916905" cy="25202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65657226-1A48-4A04-A4ED-CE7802CBA4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6635"/>
            <a:ext cx="2915815" cy="31206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C1F06E3E-9F87-44B9-B2C4-AFFC7F8273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9" y="356816"/>
            <a:ext cx="3662906" cy="58804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884230"/>
              </p:ext>
            </p:extLst>
          </p:nvPr>
        </p:nvGraphicFramePr>
        <p:xfrm>
          <a:off x="571472" y="1428736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567911"/>
              </p:ext>
            </p:extLst>
          </p:nvPr>
        </p:nvGraphicFramePr>
        <p:xfrm>
          <a:off x="357158" y="1357298"/>
          <a:ext cx="7703147" cy="5136327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7918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Latn-RS" sz="1200" dirty="0"/>
                        <a:t>2021</a:t>
                      </a:r>
                      <a:r>
                        <a:rPr lang="sr-Cyrl-RS" sz="1200" dirty="0"/>
                        <a:t> 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/>
                          <a:ea typeface="Times New Roman"/>
                        </a:rPr>
                        <a:t>21.517.870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1,5%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/>
                          <a:ea typeface="Times New Roman"/>
                        </a:rPr>
                        <a:t>64.671.130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4,5%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/>
                          <a:ea typeface="Times New Roman"/>
                        </a:rPr>
                        <a:t>6.100.000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0,4%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779.313.000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54,4%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 </a:t>
                      </a:r>
                      <a:r>
                        <a:rPr lang="en-US" sz="1500" dirty="0" err="1">
                          <a:effectLst/>
                        </a:rPr>
                        <a:t>правобранилаштво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/>
                          <a:ea typeface="Times New Roman"/>
                        </a:rPr>
                        <a:t>15.090.000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1,1%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Месне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/>
                          <a:ea typeface="Times New Roman"/>
                        </a:rPr>
                        <a:t>12.155.000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0,8%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4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Културни центар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30.431.392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2,1%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Библиотека</a:t>
                      </a:r>
                      <a:r>
                        <a:rPr lang="sr-Cyrl-RS" sz="1500" dirty="0">
                          <a:effectLst/>
                        </a:rPr>
                        <a:t> “Милутин Срећковић”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23.956.000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1,7%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14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Историјски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архив”Верослава Вељашевић”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19.950.000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1,4%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000" dirty="0">
                          <a:effectLst/>
                          <a:latin typeface="Calibri" pitchFamily="34" charset="0"/>
                          <a:ea typeface="Times New Roman"/>
                        </a:rPr>
                        <a:t>10</a:t>
                      </a:r>
                      <a:endParaRPr lang="en-US" sz="10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Народни музеј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24.726.000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1,7%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Предшколска установа”Чика Јова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Змај”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268.293.869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18,7%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Центар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за социјални рад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13.650.000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1,0%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Дневни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боравак”Пуж”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11.002.000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0,8%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Основно образовање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102.708.832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7,2%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Средње образовање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29.080.000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2,0%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Дом здравља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и Апотека”Здравље”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10.000.000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0,7%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1.432.645.093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453060"/>
              </p:ext>
            </p:extLst>
          </p:nvPr>
        </p:nvGraphicFramePr>
        <p:xfrm>
          <a:off x="785786" y="857232"/>
          <a:ext cx="7632279" cy="581116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2286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13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1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117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7209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2021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2022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202</a:t>
                      </a:r>
                      <a:r>
                        <a:rPr lang="sr-Cyrl-RS" sz="1500" dirty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1.Просторни план општине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6.000.000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7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2.Измена и допуна Плана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генералне регулације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1.72</a:t>
                      </a:r>
                      <a:r>
                        <a:rPr lang="sr-Latn-RS" sz="11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sr-Cyrl-R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8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3.Катастарско-топографска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подлога за спровођење пројекта за објекте јавне намене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600.000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4.Катастарско-топографска подлога за спровођење</a:t>
                      </a:r>
                      <a:r>
                        <a:rPr lang="sr-Cyrl-RS" sz="1100" b="1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пројекта –Техничка помоћ за унапређење социо-економских услова живота ромске популације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5.Обилазница од ул.Главашаве,Васе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Пелагића до улице Мајора Гавриловића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effectLst/>
                          <a:latin typeface="Times New Roman"/>
                          <a:ea typeface="Times New Roman"/>
                        </a:rPr>
                        <a:t>1.500.000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6.Израда пројектне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документације саобраћајница у граду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1.100.000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11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7.Фекална канализација у улицама које гравитирају ка улици Васе Пелагића(Вуковарска,Црногорска,Веселина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Маричића,Персиде Шишковић,Радослава Гачића)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350.000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6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8.Изградња главног фекалног колектора Мајора Гавриловића-Црвене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армије и секундарне канализационе мреже у зони(ул.Мајора  Гавриловића,Бранка Ћопића,Проте Матеје Ненадовића,Алексе Шантића,Максима Горког,Исидоре Секулић,Васе Чубриловића,Гаврила Принципа,Црвене Армије,Првослава Кухара)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87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9.Пројектно техничка документација за водоводне и канализационе линије у граду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1.100.000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7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10.Пројекат реконструкције ,адаптације и санације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 инвестиционог одржавања објекта Установа Културни центар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815.000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28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11.Пројектна документација за реконструкција  Паланачке гимназије-Идејно решење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824.000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12.Главни пројекат реконструкције ,адаптације ,санацијеи инвестиционог одржавања објекта “Кулзурни центар”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453060"/>
              </p:ext>
            </p:extLst>
          </p:nvPr>
        </p:nvGraphicFramePr>
        <p:xfrm>
          <a:off x="857224" y="357166"/>
          <a:ext cx="7560841" cy="626324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296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2021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2022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202</a:t>
                      </a:r>
                      <a:r>
                        <a:rPr lang="sr-Cyrl-RS" sz="1500" dirty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13.Главни пројекат реконструкције Паланачке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гимназије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1.200.000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14.Пројекти енергетске ефикасности за објекте јавне намене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1.189.000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15.Пројекти реконстрикције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,адаптације ,санације и инвестиционог одржавања објеката јавне намене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16.Део обилазнице</a:t>
                      </a:r>
                      <a:r>
                        <a:rPr lang="sr-Cyrl-RS" sz="1100" b="1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од ул.Главашева,Васе Пелагића,до улице Мајора Гавриловића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9.000.000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17.Уређење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Љубе Ристића,Јање Молера,Цара Лазара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18.Изградња капела у Азањи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 Глибовцу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19.Реконструкција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спортских терена и дечијих игралишта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20.Опремање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локације на катастарској парцели 6320/34 КО  на изградњи вишепородичног стамбеног објекта са изградњом трафо станице +изградња две градске трафо станице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21.Изградња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саобраћајнице за производни комплекс за производњу делова за моторна возила инвеститора </a:t>
                      </a:r>
                      <a:r>
                        <a:rPr lang="sr-Latn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Kyungshin cable Europe d.o.o.-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Београд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9.500.000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401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22Изградња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саобраћајнице за производни комплекс за производњу делова за моторна возила инвеститора </a:t>
                      </a:r>
                      <a:r>
                        <a:rPr lang="sr-Latn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Kyungshin cable Europe d.o.o.-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Београд-ПДВ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5.125.000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23. Изградња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фекалне канализације за производни комплекс за производњу делова за моторна возила инвеститора </a:t>
                      </a:r>
                      <a:r>
                        <a:rPr lang="sr-Latn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Kyungshin cable Europe d.o.o.-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Београд-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3.500.000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24. Изградња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фекалне канализације за производни комплекс за производњу делова за моторна возила инвеститора </a:t>
                      </a:r>
                      <a:r>
                        <a:rPr lang="sr-Latn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Kyungshin cable Europe d.o.o.-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Београд-ПДВ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2.890.000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453060"/>
              </p:ext>
            </p:extLst>
          </p:nvPr>
        </p:nvGraphicFramePr>
        <p:xfrm>
          <a:off x="857224" y="857231"/>
          <a:ext cx="7560841" cy="532642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296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2021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2022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202</a:t>
                      </a:r>
                      <a:r>
                        <a:rPr lang="sr-Cyrl-RS" sz="1500" dirty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25.Изградња објеката јавне расвете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26.Реконструкција вртића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“Плави чуперак “и Таш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1.700.000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27.Ревитализација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пољских путева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28.Програм  комасације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29.Изградња надстрешнице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за паркирање возила ватрогасне службе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401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Уколико сте заинтересовани да сагледате у целини Одлуку о буџету општине Смедеревска Паланка за 2021. годину, исту можете преузети на следећем линку интернет странице</a:t>
            </a:r>
            <a:r>
              <a:rPr lang="en-US" dirty="0"/>
              <a:t> O</a:t>
            </a:r>
            <a:r>
              <a:rPr lang="sr-Cyrl-RS" dirty="0"/>
              <a:t>пштин</a:t>
            </a:r>
            <a:r>
              <a:rPr lang="en-US" dirty="0"/>
              <a:t>e</a:t>
            </a:r>
            <a:r>
              <a:rPr lang="sr-Cyrl-RS" dirty="0"/>
              <a:t> Смедеревска Паланка: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https://www.smederevskapalanka.rs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202</a:t>
            </a:r>
            <a:r>
              <a:rPr lang="sr-Latn-R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sr-Latn-R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202</a:t>
            </a:r>
            <a:r>
              <a:rPr lang="sr-Latn-R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sr-Latn-R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општине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Cyrl-RS" dirty="0"/>
              <a:t>Смедеревска Паланка за 202</a:t>
            </a:r>
            <a:r>
              <a:rPr lang="sr-Latn-RS" dirty="0"/>
              <a:t>1</a:t>
            </a:r>
            <a:r>
              <a:rPr lang="sr-Cyrl-RS" dirty="0"/>
              <a:t>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Смедеревске Паланке 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/>
          </a:p>
          <a:p>
            <a:pPr algn="r"/>
            <a:r>
              <a:rPr lang="sr-Cyrl-RS" dirty="0"/>
              <a:t>Никола Вучен</a:t>
            </a:r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Општинско правобранилаштво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Културни центар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Библиотека»Милутин Срећковић»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Народни музеј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Latn-RS" altLang="en-US" sz="1700" dirty="0">
                <a:cs typeface="Calibri" panose="020F0502020204030204" pitchFamily="34" charset="0"/>
              </a:rPr>
              <a:t>A</a:t>
            </a:r>
            <a:r>
              <a:rPr lang="sr-Cyrl-RS" altLang="en-US" sz="1700" dirty="0">
                <a:cs typeface="Calibri" panose="020F0502020204030204" pitchFamily="34" charset="0"/>
              </a:rPr>
              <a:t>рхив “Верослава Вељашевић”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Предшколска установа»Чика Јова Змај»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>
                <a:cs typeface="Calibri" panose="020F0502020204030204" pitchFamily="34" charset="0"/>
              </a:rPr>
              <a:t>Центар за развој спорта у ликвидацији</a:t>
            </a:r>
          </a:p>
          <a:p>
            <a:pPr>
              <a:spcBef>
                <a:spcPct val="20000"/>
              </a:spcBef>
            </a:pPr>
            <a:r>
              <a:rPr lang="sr-Cyrl-RS" altLang="en-US" sz="1700" dirty="0">
                <a:cs typeface="Calibri" panose="020F0502020204030204" pitchFamily="34" charset="0"/>
              </a:rPr>
              <a:t>    -Општинска туристичка организација у ликвидацији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Социјалне институције (Центар за социјални рад,Дневни боравак Пуж)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општину Смедеревска Паланка</a:t>
            </a:r>
            <a:r>
              <a:rPr lang="sr-Latn-RS" sz="1700" dirty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/>
              <a:t>општине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/>
              <a:t>Смедеревска Паланка за 2021. 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општине Смедеревска Паланка за  2021. 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RS" sz="1700" dirty="0"/>
              <a:t>1.387.676.224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19.000.000 динара и средства из осталих извора у износу од 25.968.869 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21775680"/>
              </p:ext>
            </p:extLst>
          </p:nvPr>
        </p:nvGraphicFramePr>
        <p:xfrm>
          <a:off x="928662" y="471488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/>
              <a:t>1.432.645. 093</a:t>
            </a:r>
            <a:r>
              <a:rPr lang="en-GB" sz="4400" b="1" dirty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3585</TotalTime>
  <Words>2067</Words>
  <Application>Microsoft Office PowerPoint</Application>
  <PresentationFormat>On-screen Show (4:3)</PresentationFormat>
  <Paragraphs>434</Paragraphs>
  <Slides>25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Custom Design</vt:lpstr>
      <vt:lpstr>ОПШТИНА СМЕДЕРЕВСКА ПАЛАНКА</vt:lpstr>
      <vt:lpstr>PowerPoint Presentation</vt:lpstr>
      <vt:lpstr>PowerPoint Presentation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2021. годину</vt:lpstr>
      <vt:lpstr>Шта се променило у односу на 2020. годину?</vt:lpstr>
      <vt:lpstr>На шта се троше јавна средства?</vt:lpstr>
      <vt:lpstr>PowerPoint Presentation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односу на 2020.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Windows User</cp:lastModifiedBy>
  <cp:revision>421</cp:revision>
  <cp:lastPrinted>2018-01-29T14:26:33Z</cp:lastPrinted>
  <dcterms:created xsi:type="dcterms:W3CDTF">2006-08-16T00:00:00Z</dcterms:created>
  <dcterms:modified xsi:type="dcterms:W3CDTF">2020-12-15T17:35:02Z</dcterms:modified>
</cp:coreProperties>
</file>