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iagrams/quickStyle7.xml" ContentType="application/vnd.openxmlformats-officedocument.drawingml.diagramStyle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charts/style1.xml" ContentType="application/vnd.ms-office.chart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75" r:id="rId6"/>
    <p:sldId id="262" r:id="rId7"/>
    <p:sldId id="282" r:id="rId8"/>
    <p:sldId id="261" r:id="rId9"/>
    <p:sldId id="263" r:id="rId10"/>
    <p:sldId id="283" r:id="rId11"/>
    <p:sldId id="264" r:id="rId12"/>
    <p:sldId id="277" r:id="rId13"/>
    <p:sldId id="279" r:id="rId14"/>
    <p:sldId id="266" r:id="rId15"/>
    <p:sldId id="284" r:id="rId16"/>
    <p:sldId id="268" r:id="rId17"/>
    <p:sldId id="276" r:id="rId18"/>
    <p:sldId id="280" r:id="rId19"/>
    <p:sldId id="271" r:id="rId20"/>
    <p:sldId id="272" r:id="rId21"/>
    <p:sldId id="273" r:id="rId22"/>
    <p:sldId id="274" r:id="rId23"/>
    <p:sldId id="285" r:id="rId24"/>
    <p:sldId id="278" r:id="rId25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>
      <p:ext uri="{19B8F6BF-5375-455C-9EA6-DF929625EA0E}">
        <p15:presenceInfo xmlns="" xmlns:p15="http://schemas.microsoft.com/office/powerpoint/2012/main" userId="S-1-5-21-3213289721-1927786710-1971543238-2777" providerId="AD"/>
      </p:ext>
    </p:extLst>
  </p:cmAuthor>
  <p:cmAuthor id="2" name="Milena Radomirovic" initials="MR" lastIdx="23" clrIdx="2">
    <p:extLst>
      <p:ext uri="{19B8F6BF-5375-455C-9EA6-DF929625EA0E}">
        <p15:presenceInfo xmlns="" xmlns:p15="http://schemas.microsoft.com/office/powerpoint/2012/main" userId="S-1-5-21-3213289721-1927786710-1971543238-2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27" autoAdjust="0"/>
    <p:restoredTop sz="89250" autoAdjust="0"/>
  </p:normalViewPr>
  <p:slideViewPr>
    <p:cSldViewPr>
      <p:cViewPr varScale="1">
        <p:scale>
          <a:sx n="66" d="100"/>
          <a:sy n="66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orisnik\AppData\Local\Temp\Rar$DI00.375\Prilog%202%20-%20Pomocni%20dokument%20za%20tabele%20i%20grafike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korisnik\Desktop\budzet%202021\Prilog%202%20-%20Pomocni%20dokument%20za%20tabele%20i%20grafik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korisnik\Desktop\budzet%202021\Prilog%202%20-%20Pomocni%20dokument%20za%20tabele%20i%20grafik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прихода и примања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452863076244982"/>
          <c:y val="0.33374488188976636"/>
          <c:w val="0.62846713498254947"/>
          <c:h val="0.55553768720086449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E86-4DB2-BB9D-FEC6D903DEF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E86-4DB2-BB9D-FEC6D903DEF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E86-4DB2-BB9D-FEC6D903DEFD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E86-4DB2-BB9D-FEC6D903DEFD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0E86-4DB2-BB9D-FEC6D903DEFD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E86-4DB2-BB9D-FEC6D903DEFD}"/>
              </c:ext>
            </c:extLst>
          </c:dPt>
          <c:dLbls>
            <c:dLbl>
              <c:idx val="0"/>
              <c:layout>
                <c:manualLayout>
                  <c:x val="4.2935426600180506E-3"/>
                  <c:y val="-2.746135556584851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Порески приходи
</a:t>
                    </a:r>
                    <a:r>
                      <a:rPr lang="sr-Latn-RS" dirty="0" smtClean="0"/>
                      <a:t>66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86-4DB2-BB9D-FEC6D903DEFD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sr-Cyrl-RS" dirty="0"/>
                      <a:t>трансфери</a:t>
                    </a:r>
                    <a:r>
                      <a:rPr lang="sr-Cyrl-RS"/>
                      <a:t>
</a:t>
                    </a:r>
                    <a:r>
                      <a:rPr lang="sr-Latn-RS" smtClean="0"/>
                      <a:t>27</a:t>
                    </a:r>
                    <a:r>
                      <a:rPr lang="sr-Cyrl-RS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0.24218130792942241"/>
                  <c:y val="3.8242617862341795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други приходи
</a:t>
                    </a:r>
                    <a:r>
                      <a:rPr lang="sr-Latn-RS" dirty="0" smtClean="0"/>
                      <a:t>6</a:t>
                    </a:r>
                    <a:r>
                      <a:rPr lang="sr-Cyrl-RS" dirty="0" smtClean="0"/>
                      <a:t>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86-4DB2-BB9D-FEC6D903DEFD}"/>
                </c:ext>
              </c:extLst>
            </c:dLbl>
            <c:dLbl>
              <c:idx val="3"/>
              <c:layout>
                <c:manualLayout>
                  <c:x val="3.5272507822071066E-2"/>
                  <c:y val="-0.11762395574858991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86-4DB2-BB9D-FEC6D903DEFD}"/>
                </c:ext>
              </c:extLst>
            </c:dLbl>
            <c:dLbl>
              <c:idx val="4"/>
              <c:layout>
                <c:manualLayout>
                  <c:x val="-0.18654776781561791"/>
                  <c:y val="1.303270032422418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86-4DB2-BB9D-FEC6D903DEFD}"/>
                </c:ext>
              </c:extLst>
            </c:dLbl>
            <c:dLbl>
              <c:idx val="5"/>
              <c:layout>
                <c:manualLayout>
                  <c:x val="0.18615985793323545"/>
                  <c:y val="-0.1420489065752919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пренета средства ихз претходне године
</a:t>
                    </a:r>
                    <a:r>
                      <a:rPr lang="sr-Latn-RS" dirty="0" smtClean="0"/>
                      <a:t>0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E86-4DB2-BB9D-FEC6D903DEFD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50000"/>
                    <a:lumOff val="50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'[Prilog 2 - Pomocni dokument za tabele i grafike.xlsx]Prihodi i primanja'!$C$6:$C$11</c:f>
              <c:strCache>
                <c:ptCount val="6"/>
                <c:pt idx="0">
                  <c:v>Порески приходи</c:v>
                </c:pt>
                <c:pt idx="1">
                  <c:v>трансфери</c:v>
                </c:pt>
                <c:pt idx="2">
                  <c:v>други приходи</c:v>
                </c:pt>
                <c:pt idx="3">
                  <c:v>примања од продаје нефинансијске имовине</c:v>
                </c:pt>
                <c:pt idx="4">
                  <c:v>примања од продаје финансијске имовине</c:v>
                </c:pt>
                <c:pt idx="5">
                  <c:v>пренета средства ихз претходне године</c:v>
                </c:pt>
              </c:strCache>
            </c:strRef>
          </c:cat>
          <c:val>
            <c:numRef>
              <c:f>'[Prilog 2 - Pomocni dokument za tabele i grafike.xlsx]Prihodi i primanja'!$D$6:$D$11</c:f>
              <c:numCache>
                <c:formatCode>General</c:formatCode>
                <c:ptCount val="6"/>
                <c:pt idx="0">
                  <c:v>1004100460</c:v>
                </c:pt>
                <c:pt idx="1">
                  <c:v>331373633</c:v>
                </c:pt>
                <c:pt idx="2">
                  <c:v>5200000</c:v>
                </c:pt>
                <c:pt idx="3">
                  <c:v>6055000</c:v>
                </c:pt>
                <c:pt idx="4">
                  <c:v>0</c:v>
                </c:pt>
                <c:pt idx="5">
                  <c:v>19000000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E86-4DB2-BB9D-FEC6D903DEFD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b="1"/>
              <a:t>Структура расхода и издатака</a:t>
            </a:r>
            <a:endParaRPr lang="en-US" b="1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3712750081894612"/>
          <c:y val="0.31178409757603831"/>
          <c:w val="0.53601721202415265"/>
          <c:h val="0.47396905974988535"/>
        </c:manualLayout>
      </c:layout>
      <c:pie3DChart>
        <c:varyColors val="1"/>
        <c:ser>
          <c:idx val="0"/>
          <c:order val="0"/>
          <c:explosion val="15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87-400C-AE0C-D299E08B2FF7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87-400C-AE0C-D299E08B2FF7}"/>
              </c:ext>
            </c:extLst>
          </c:dPt>
          <c:dPt>
            <c:idx val="2"/>
            <c:explosion val="3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87-400C-AE0C-D299E08B2FF7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87-400C-AE0C-D299E08B2FF7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87-400C-AE0C-D299E08B2FF7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87-400C-AE0C-D299E08B2FF7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87-400C-AE0C-D299E08B2FF7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9187-400C-AE0C-D299E08B2FF7}"/>
              </c:ext>
            </c:extLst>
          </c:dPt>
          <c:dLbls>
            <c:dLbl>
              <c:idx val="0"/>
              <c:layout>
                <c:manualLayout>
                  <c:x val="0.10888546481766805"/>
                  <c:y val="-8.470588235294167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87-400C-AE0C-D299E08B2FF7}"/>
                </c:ext>
              </c:extLst>
            </c:dLbl>
            <c:dLbl>
              <c:idx val="1"/>
              <c:layout>
                <c:manualLayout>
                  <c:x val="3.6979969183359197E-2"/>
                  <c:y val="0.1380392156862750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коришћење услуга и роба
</a:t>
                    </a:r>
                    <a:r>
                      <a:rPr lang="ru-RU" dirty="0" smtClean="0"/>
                      <a:t>37%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87-400C-AE0C-D299E08B2FF7}"/>
                </c:ext>
              </c:extLst>
            </c:dLbl>
            <c:dLbl>
              <c:idx val="2"/>
              <c:layout>
                <c:manualLayout>
                  <c:x val="-8.4232152028762206E-2"/>
                  <c:y val="2.5098039215686273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субвенције
</a:t>
                    </a:r>
                    <a:r>
                      <a:rPr lang="sr-Cyrl-R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87-400C-AE0C-D299E08B2FF7}"/>
                </c:ext>
              </c:extLst>
            </c:dLbl>
            <c:dLbl>
              <c:idx val="3"/>
              <c:layout>
                <c:manualLayout>
                  <c:x val="-9.0230281334894857E-2"/>
                  <c:y val="3.7646975312710752E-2"/>
                </c:manualLayout>
              </c:layout>
              <c:tx>
                <c:rich>
                  <a:bodyPr/>
                  <a:lstStyle/>
                  <a:p>
                    <a:r>
                      <a:rPr lang="sr-Cyrl-RS" dirty="0"/>
                      <a:t>дотације и трансфери
</a:t>
                    </a:r>
                    <a:r>
                      <a:rPr lang="sr-Cyrl-RS" dirty="0" smtClean="0"/>
                      <a:t>10%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87-400C-AE0C-D299E08B2FF7}"/>
                </c:ext>
              </c:extLst>
            </c:dLbl>
            <c:dLbl>
              <c:idx val="4"/>
              <c:layout>
                <c:manualLayout>
                  <c:x val="-5.4974259733472509E-2"/>
                  <c:y val="-3.7646975312710752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87-400C-AE0C-D299E08B2FF7}"/>
                </c:ext>
              </c:extLst>
            </c:dLbl>
            <c:dLbl>
              <c:idx val="5"/>
              <c:layout>
                <c:manualLayout>
                  <c:x val="-0.10748123608552944"/>
                  <c:y val="-0.15942411095050268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остали </a:t>
                    </a:r>
                    <a:r>
                      <a:rPr lang="sr-Cyrl-RS" dirty="0"/>
                      <a:t>расходи
</a:t>
                    </a:r>
                    <a:r>
                      <a:rPr lang="sr-Cyrl-RS" dirty="0" smtClean="0"/>
                      <a:t>5%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87-400C-AE0C-D299E08B2FF7}"/>
                </c:ext>
              </c:extLst>
            </c:dLbl>
            <c:dLbl>
              <c:idx val="6"/>
              <c:layout>
                <c:manualLayout>
                  <c:x val="1.7240396870706494E-3"/>
                  <c:y val="-0.12582786420679237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капитални </a:t>
                    </a:r>
                    <a:r>
                      <a:rPr lang="sr-Cyrl-RS" dirty="0"/>
                      <a:t>издаци
</a:t>
                    </a:r>
                    <a:r>
                      <a:rPr lang="sr-Cyrl-RS" dirty="0" smtClean="0"/>
                      <a:t>8%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187-400C-AE0C-D299E08B2FF7}"/>
                </c:ext>
              </c:extLst>
            </c:dLbl>
            <c:dLbl>
              <c:idx val="7"/>
              <c:layout>
                <c:manualLayout>
                  <c:x val="7.6014381099127004E-2"/>
                  <c:y val="-0.10980392156862774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187-400C-AE0C-D299E08B2FF7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'[Prilog 2 - Pomocni dokument za tabele i grafike.xlsx]Rashodi i izdaci'!$C$6:$C$13</c:f>
              <c:strCache>
                <c:ptCount val="8"/>
                <c:pt idx="0">
                  <c:v>расходи за запослене</c:v>
                </c:pt>
                <c:pt idx="1">
                  <c:v>коришћење услуга и роба</c:v>
                </c:pt>
                <c:pt idx="2">
                  <c:v>субвенције</c:v>
                </c:pt>
                <c:pt idx="3">
                  <c:v>дотације и трансфери</c:v>
                </c:pt>
                <c:pt idx="4">
                  <c:v>социјална помоћ</c:v>
                </c:pt>
                <c:pt idx="5">
                  <c:v>остали расходи</c:v>
                </c:pt>
                <c:pt idx="6">
                  <c:v>капитални издаци</c:v>
                </c:pt>
                <c:pt idx="7">
                  <c:v>средства резерве </c:v>
                </c:pt>
              </c:strCache>
            </c:strRef>
          </c:cat>
          <c:val>
            <c:numRef>
              <c:f>'[Prilog 2 - Pomocni dokument za tabele i grafike.xlsx]Rashodi i izdaci'!$D$6:$D$13</c:f>
              <c:numCache>
                <c:formatCode>General</c:formatCode>
                <c:ptCount val="8"/>
                <c:pt idx="0">
                  <c:v>480507692</c:v>
                </c:pt>
                <c:pt idx="1">
                  <c:v>498985069</c:v>
                </c:pt>
                <c:pt idx="2">
                  <c:v>87500000</c:v>
                </c:pt>
                <c:pt idx="3">
                  <c:v>169677832</c:v>
                </c:pt>
                <c:pt idx="4">
                  <c:v>15000000</c:v>
                </c:pt>
                <c:pt idx="5">
                  <c:v>44145870</c:v>
                </c:pt>
                <c:pt idx="6">
                  <c:v>127081500</c:v>
                </c:pt>
                <c:pt idx="7">
                  <c:v>9747130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187-400C-AE0C-D299E08B2FF7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1607629427793088"/>
          <c:y val="0.37589947089947301"/>
          <c:w val="0.40236148955495177"/>
          <c:h val="0.36484126984127102"/>
        </c:manualLayout>
      </c:layout>
      <c:pie3DChart>
        <c:varyColors val="1"/>
        <c:ser>
          <c:idx val="0"/>
          <c:order val="0"/>
          <c:explosion val="9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84-4F2A-A42B-3DE2BD54C65C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84-4F2A-A42B-3DE2BD54C65C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84-4F2A-A42B-3DE2BD54C65C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84-4F2A-A42B-3DE2BD54C65C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5984-4F2A-A42B-3DE2BD54C65C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5984-4F2A-A42B-3DE2BD54C65C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5984-4F2A-A42B-3DE2BD54C65C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5984-4F2A-A42B-3DE2BD54C65C}"/>
              </c:ext>
            </c:extLst>
          </c:dPt>
          <c:dPt>
            <c:idx val="8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5984-4F2A-A42B-3DE2BD54C65C}"/>
              </c:ext>
            </c:extLst>
          </c:dPt>
          <c:dPt>
            <c:idx val="9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5984-4F2A-A42B-3DE2BD54C65C}"/>
              </c:ext>
            </c:extLst>
          </c:dPt>
          <c:dPt>
            <c:idx val="1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5984-4F2A-A42B-3DE2BD54C65C}"/>
              </c:ext>
            </c:extLst>
          </c:dPt>
          <c:dPt>
            <c:idx val="11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5984-4F2A-A42B-3DE2BD54C65C}"/>
              </c:ext>
            </c:extLst>
          </c:dPt>
          <c:dPt>
            <c:idx val="12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5984-4F2A-A42B-3DE2BD54C65C}"/>
              </c:ext>
            </c:extLst>
          </c:dPt>
          <c:dPt>
            <c:idx val="13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5984-4F2A-A42B-3DE2BD54C65C}"/>
              </c:ext>
            </c:extLst>
          </c:dPt>
          <c:dPt>
            <c:idx val="14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6-5984-4F2A-A42B-3DE2BD54C65C}"/>
              </c:ext>
            </c:extLst>
          </c:dPt>
          <c:dPt>
            <c:idx val="15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5984-4F2A-A42B-3DE2BD54C65C}"/>
              </c:ext>
            </c:extLst>
          </c:dPt>
          <c:dPt>
            <c:idx val="16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4-5984-4F2A-A42B-3DE2BD54C65C}"/>
              </c:ext>
            </c:extLst>
          </c:dPt>
          <c:dLbls>
            <c:dLbl>
              <c:idx val="0"/>
              <c:layout>
                <c:manualLayout>
                  <c:x val="-7.266121707538693E-3"/>
                  <c:y val="-0.187830687830687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СТАНОВАЊЕ</a:t>
                    </a:r>
                    <a:r>
                      <a:rPr lang="ru-RU" dirty="0"/>
                      <a:t>, УРБАНИЗАМ И ПРОСТОРНО ПЛАНИРАЊЕ
</a:t>
                    </a:r>
                    <a:r>
                      <a:rPr lang="ru-RU" dirty="0" smtClean="0"/>
                      <a:t>3%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84-4F2A-A42B-3DE2BD54C65C}"/>
                </c:ext>
              </c:extLst>
            </c:dLbl>
            <c:dLbl>
              <c:idx val="1"/>
              <c:layout>
                <c:manualLayout>
                  <c:x val="0.20771519294460203"/>
                  <c:y val="-0.28575287700094876"/>
                </c:manualLayout>
              </c:layout>
              <c:tx>
                <c:rich>
                  <a:bodyPr/>
                  <a:lstStyle/>
                  <a:p>
                    <a:r>
                      <a:rPr lang="sr-Cyrl-RS" dirty="0" smtClean="0"/>
                      <a:t> </a:t>
                    </a:r>
                    <a:r>
                      <a:rPr lang="sr-Cyrl-RS" dirty="0"/>
                      <a:t>КОМУНАЛНЕ ДЕЛАТНОСТИ 
</a:t>
                    </a:r>
                    <a:r>
                      <a:rPr lang="sr-Cyrl-RS" dirty="0" smtClean="0"/>
                      <a:t>6%</a:t>
                    </a:r>
                    <a:endParaRPr lang="sr-Cyrl-RS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984-4F2A-A42B-3DE2BD54C65C}"/>
                </c:ext>
              </c:extLst>
            </c:dLbl>
            <c:dLbl>
              <c:idx val="2"/>
              <c:layout>
                <c:manualLayout>
                  <c:x val="0.15258855585831049"/>
                  <c:y val="-0.17195767195767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84-4F2A-A42B-3DE2BD54C65C}"/>
                </c:ext>
              </c:extLst>
            </c:dLbl>
            <c:dLbl>
              <c:idx val="3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84-4F2A-A42B-3DE2BD54C65C}"/>
                </c:ext>
              </c:extLst>
            </c:dLbl>
            <c:dLbl>
              <c:idx val="4"/>
              <c:layout>
                <c:manualLayout>
                  <c:x val="0.11096802669330007"/>
                  <c:y val="3.404469938414054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84-4F2A-A42B-3DE2BD54C65C}"/>
                </c:ext>
              </c:extLst>
            </c:dLbl>
            <c:dLbl>
              <c:idx val="5"/>
              <c:layout>
                <c:manualLayout>
                  <c:x val="0.10487225752957416"/>
                  <c:y val="0.16209428343986348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84-4F2A-A42B-3DE2BD54C65C}"/>
                </c:ext>
              </c:extLst>
            </c:dLbl>
            <c:dLbl>
              <c:idx val="6"/>
              <c:layout>
                <c:manualLayout>
                  <c:x val="9.4033993206540947E-2"/>
                  <c:y val="0.27577374503393776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ОРГАНИЗАЦИЈА САОБРАЋАЈА И САОБРАЋАЈНА ИНФРАСТРУКТУРА
</a:t>
                    </a:r>
                    <a:r>
                      <a:rPr lang="ru-RU" dirty="0" smtClean="0"/>
                      <a:t>16%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984-4F2A-A42B-3DE2BD54C65C}"/>
                </c:ext>
              </c:extLst>
            </c:dLbl>
            <c:dLbl>
              <c:idx val="7"/>
              <c:layout>
                <c:manualLayout>
                  <c:x val="-2.0407466209372341E-2"/>
                  <c:y val="0.1627098965712467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Предшколско васпитање и образовање
</a:t>
                    </a:r>
                    <a:r>
                      <a:rPr lang="ru-RU" dirty="0" smtClean="0"/>
                      <a:t>18%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984-4F2A-A42B-3DE2BD54C65C}"/>
                </c:ext>
              </c:extLst>
            </c:dLbl>
            <c:dLbl>
              <c:idx val="8"/>
              <c:layout>
                <c:manualLayout>
                  <c:x val="8.0428672213244928E-2"/>
                  <c:y val="8.787974955076047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Основно образовање И ВАСПИТАЊЕ
</a:t>
                    </a:r>
                    <a:r>
                      <a:rPr lang="ru-RU" dirty="0" smtClean="0"/>
                      <a:t>6%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984-4F2A-A42B-3DE2BD54C65C}"/>
                </c:ext>
              </c:extLst>
            </c:dLbl>
            <c:dLbl>
              <c:idx val="9"/>
              <c:layout>
                <c:manualLayout>
                  <c:x val="1.3538776188030887E-2"/>
                  <c:y val="0.11908614191001445"/>
                </c:manualLayout>
              </c:layout>
              <c:dLblPos val="bestFit"/>
              <c:showCatName val="1"/>
              <c:showPercent val="1"/>
            </c:dLbl>
            <c:dLbl>
              <c:idx val="10"/>
              <c:layout>
                <c:manualLayout>
                  <c:x val="-0.1633013937897797"/>
                  <c:y val="0.1832967058231380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СОЦИЈАЛНА </a:t>
                    </a:r>
                    <a:r>
                      <a:rPr lang="ru-RU" dirty="0"/>
                      <a:t>И ДЕЧИЈА ЗАШТИТА 
</a:t>
                    </a:r>
                    <a:r>
                      <a:rPr lang="ru-RU" dirty="0" smtClean="0"/>
                      <a:t>4%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984-4F2A-A42B-3DE2BD54C65C}"/>
                </c:ext>
              </c:extLst>
            </c:dLbl>
            <c:dLbl>
              <c:idx val="11"/>
              <c:layout>
                <c:manualLayout>
                  <c:x val="-0.20793588025232906"/>
                  <c:y val="4.1827001830622913E-2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984-4F2A-A42B-3DE2BD54C65C}"/>
                </c:ext>
              </c:extLst>
            </c:dLbl>
            <c:dLbl>
              <c:idx val="12"/>
              <c:layout>
                <c:manualLayout>
                  <c:x val="-0.16156475103998338"/>
                  <c:y val="-6.835912722931396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Развој </a:t>
                    </a:r>
                    <a:r>
                      <a:rPr lang="ru-RU" dirty="0"/>
                      <a:t>културе и информисања
</a:t>
                    </a:r>
                    <a:r>
                      <a:rPr lang="ru-RU" dirty="0" smtClean="0"/>
                      <a:t>9%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984-4F2A-A42B-3DE2BD54C65C}"/>
                </c:ext>
              </c:extLst>
            </c:dLbl>
            <c:dLbl>
              <c:idx val="13"/>
              <c:layout>
                <c:manualLayout>
                  <c:x val="-9.8295805203921727E-2"/>
                  <c:y val="-0.1697224260124982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Развој спорта и омладине
</a:t>
                    </a:r>
                    <a:r>
                      <a:rPr lang="ru-RU" dirty="0" smtClean="0"/>
                      <a:t>4%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984-4F2A-A42B-3DE2BD54C65C}"/>
                </c:ext>
              </c:extLst>
            </c:dLbl>
            <c:dLbl>
              <c:idx val="14"/>
              <c:layout>
                <c:manualLayout>
                  <c:x val="-0.15365107201914605"/>
                  <c:y val="-0.1214233780266961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ОПШТЕ УСЛУГЕ ЛОКАЛНЕ САМОУПРАВЕ
</a:t>
                    </a:r>
                    <a:r>
                      <a:rPr lang="ru-RU" dirty="0" smtClean="0"/>
                      <a:t>24%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984-4F2A-A42B-3DE2BD54C65C}"/>
                </c:ext>
              </c:extLst>
            </c:dLbl>
            <c:dLbl>
              <c:idx val="15"/>
              <c:layout>
                <c:manualLayout>
                  <c:x val="-0.23223459811648789"/>
                  <c:y val="-0.1882546597952284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ПОЛИТИЧКИ СИСТЕМ ЛОКАЛНЕ САМОУПРАВЕ
</a:t>
                    </a:r>
                    <a:r>
                      <a:rPr lang="ru-RU" dirty="0" smtClean="0"/>
                      <a:t>4%</a:t>
                    </a:r>
                    <a:endParaRPr lang="ru-RU" dirty="0"/>
                  </a:p>
                </c:rich>
              </c:tx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984-4F2A-A42B-3DE2BD54C65C}"/>
                </c:ext>
              </c:extLst>
            </c:dLbl>
            <c:dLbl>
              <c:idx val="16"/>
              <c:layout>
                <c:manualLayout>
                  <c:x val="-8.3279057113109678E-2"/>
                  <c:y val="-0.10977599400274995"/>
                </c:manualLayout>
              </c:layout>
              <c:dLblPos val="bestFit"/>
              <c:showCatName val="1"/>
              <c:showPercent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984-4F2A-A42B-3DE2BD54C65C}"/>
                </c:ext>
              </c:extLst>
            </c:dLbl>
            <c:spPr>
              <a:solidFill>
                <a:sysClr val="window" lastClr="FFFFFF"/>
              </a:solidFill>
              <a:ln w="12700">
                <a:solidFill>
                  <a:sysClr val="windowText" lastClr="000000">
                    <a:lumMod val="65000"/>
                    <a:lumOff val="3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CatName val="1"/>
            <c:showPercent val="1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'[Prilog 2 - Pomocni dokument za tabele i grafike.xlsx]Programi'!$D$5:$D$21</c:f>
              <c:strCache>
                <c:ptCount val="17"/>
                <c:pt idx="0">
                  <c:v>СТАНОВАЊЕ, УРБАНИЗАМ И ПРОСТОРНО ПЛАНИРАЊЕ</c:v>
                </c:pt>
                <c:pt idx="1">
                  <c:v> КОМУНАЛНЕ ДЕЛАТНОСТИ </c:v>
                </c:pt>
                <c:pt idx="2">
                  <c:v>ЛОКАЛНИ ЕКОНОМСКИ РАЗВОЈ </c:v>
                </c:pt>
                <c:pt idx="3">
                  <c:v>РАЗВОЈ ТУРИЗМА</c:v>
                </c:pt>
                <c:pt idx="4">
                  <c:v>ПОЉОПРИВРЕДА И РУРАЛНИ РАЗВОЈ</c:v>
                </c:pt>
                <c:pt idx="5">
                  <c:v> ЗАШТИТА ЖИВОТНЕ СРЕДИНЕ</c:v>
                </c:pt>
                <c:pt idx="6">
                  <c:v>ОРГАНИЗАЦИЈА САОБРАЋАЈА И САОБРАЋАЈНА ИНФРАСТРУКТУРА</c:v>
                </c:pt>
                <c:pt idx="7">
                  <c:v>Предшколско васпитање и образовање</c:v>
                </c:pt>
                <c:pt idx="8">
                  <c:v>Основно образовање И ВАСПИТАЊЕ</c:v>
                </c:pt>
                <c:pt idx="9">
                  <c:v>Средње образовање И ВАСПИТАЊЕ</c:v>
                </c:pt>
                <c:pt idx="10">
                  <c:v>СОЦИЈАЛНА И ДЕЧИЈА ЗАШТИТА </c:v>
                </c:pt>
                <c:pt idx="11">
                  <c:v>ЗДРАВСТВЕНА ЗАШТИТА</c:v>
                </c:pt>
                <c:pt idx="12">
                  <c:v>Развој културе и информисања</c:v>
                </c:pt>
                <c:pt idx="13">
                  <c:v>Развој спорта и омладине</c:v>
                </c:pt>
                <c:pt idx="14">
                  <c:v>ОПШТЕ УСЛУГЕ ЛОКАЛНЕ САМОУПРАВЕ</c:v>
                </c:pt>
                <c:pt idx="15">
                  <c:v>ПОЛИТИЧКИ СИСТЕМ ЛОКАЛНЕ САМОУПРАВЕ</c:v>
                </c:pt>
                <c:pt idx="16">
                  <c:v>ЕНЕРГЕТСКА ЕФИКАСНОСТ И ОБНОВЉИВИ ИЗВОРИ ЕНЕРГИЈЕ</c:v>
                </c:pt>
              </c:strCache>
            </c:strRef>
          </c:cat>
          <c:val>
            <c:numRef>
              <c:f>'[Prilog 2 - Pomocni dokument za tabele i grafike.xlsx]Programi'!$E$5:$E$21</c:f>
              <c:numCache>
                <c:formatCode>General</c:formatCode>
                <c:ptCount val="17"/>
                <c:pt idx="0">
                  <c:v>62200000</c:v>
                </c:pt>
                <c:pt idx="1">
                  <c:v>100200000</c:v>
                </c:pt>
                <c:pt idx="2">
                  <c:v>0</c:v>
                </c:pt>
                <c:pt idx="3">
                  <c:v>0</c:v>
                </c:pt>
                <c:pt idx="4">
                  <c:v>900000</c:v>
                </c:pt>
                <c:pt idx="5">
                  <c:v>12090000</c:v>
                </c:pt>
                <c:pt idx="6">
                  <c:v>248625000</c:v>
                </c:pt>
                <c:pt idx="7">
                  <c:v>268293869</c:v>
                </c:pt>
                <c:pt idx="8">
                  <c:v>102708832</c:v>
                </c:pt>
                <c:pt idx="9">
                  <c:v>29080000</c:v>
                </c:pt>
                <c:pt idx="10">
                  <c:v>36152000</c:v>
                </c:pt>
                <c:pt idx="11">
                  <c:v>10000000</c:v>
                </c:pt>
                <c:pt idx="12">
                  <c:v>111663392</c:v>
                </c:pt>
                <c:pt idx="13">
                  <c:v>37800000</c:v>
                </c:pt>
                <c:pt idx="14">
                  <c:v>374690130</c:v>
                </c:pt>
                <c:pt idx="15">
                  <c:v>38241870</c:v>
                </c:pt>
                <c:pt idx="1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5984-4F2A-A42B-3DE2BD54C65C}"/>
            </c:ext>
          </c:extLst>
        </c:ser>
      </c:pie3DChart>
      <c:spPr>
        <a:noFill/>
        <a:ln>
          <a:noFill/>
        </a:ln>
        <a:effectLst/>
      </c:spPr>
    </c:plotArea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општине</a:t>
          </a:r>
        </a:p>
        <a:p>
          <a:r>
            <a:rPr lang="sr-Cyrl-RS" sz="1600" dirty="0"/>
            <a:t>Општинско веће</a:t>
          </a:r>
        </a:p>
        <a:p>
          <a:r>
            <a:rPr lang="sr-Cyrl-RS" sz="1600" dirty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/>
            <a:t>Основне школе </a:t>
          </a:r>
        </a:p>
        <a:p>
          <a:r>
            <a:rPr lang="sr-Cyrl-RS" sz="1200" dirty="0"/>
            <a:t>Средње школе</a:t>
          </a:r>
        </a:p>
        <a:p>
          <a:r>
            <a:rPr lang="sr-Cyrl-RS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54886" custScaleY="13025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2021.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</a:t>
          </a:r>
          <a:r>
            <a:rPr lang="sr-Cyrl-RS" sz="900" dirty="0">
              <a:solidFill>
                <a:schemeClr val="bg1"/>
              </a:solidFill>
            </a:rPr>
            <a:t>општине </a:t>
          </a:r>
          <a:endParaRPr lang="sr-Latn-RS" sz="900" dirty="0" smtClean="0">
            <a:solidFill>
              <a:schemeClr val="bg1"/>
            </a:solidFill>
          </a:endParaRPr>
        </a:p>
        <a:p>
          <a:r>
            <a:rPr lang="sr-Latn-RS" sz="900" dirty="0" smtClean="0">
              <a:solidFill>
                <a:schemeClr val="tx1"/>
              </a:solidFill>
            </a:rPr>
            <a:t>1.599.821.</a:t>
          </a:r>
        </a:p>
        <a:p>
          <a:r>
            <a:rPr lang="sr-Latn-RS" sz="900" dirty="0" smtClean="0">
              <a:solidFill>
                <a:schemeClr val="tx1"/>
              </a:solidFill>
            </a:rPr>
            <a:t>504</a:t>
          </a:r>
          <a:endParaRPr lang="en-US" sz="900" dirty="0">
            <a:solidFill>
              <a:schemeClr val="tx1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</a:t>
          </a:r>
          <a:r>
            <a:rPr lang="sr-Cyrl-RS" dirty="0" smtClean="0"/>
            <a:t>општине</a:t>
          </a:r>
          <a:r>
            <a:rPr lang="sr-Latn-RS" dirty="0" smtClean="0"/>
            <a:t>.</a:t>
          </a:r>
          <a:r>
            <a:rPr lang="sr-Cyrl-RS" dirty="0" smtClean="0"/>
            <a:t> </a:t>
          </a:r>
          <a:r>
            <a:rPr lang="sr-Cyrl-RS" dirty="0" smtClean="0">
              <a:solidFill>
                <a:schemeClr val="tx1"/>
              </a:solidFill>
            </a:rPr>
            <a:t>(</a:t>
          </a:r>
          <a:r>
            <a:rPr lang="sr-Latn-RS" dirty="0" smtClean="0">
              <a:solidFill>
                <a:schemeClr val="tx1"/>
              </a:solidFill>
            </a:rPr>
            <a:t>1.569.924.504</a:t>
          </a:r>
          <a:endParaRPr lang="en-US" dirty="0">
            <a:solidFill>
              <a:schemeClr val="tx1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Latn-RS" dirty="0" smtClean="0">
              <a:solidFill>
                <a:schemeClr val="tx1"/>
              </a:solidFill>
            </a:rPr>
            <a:t>2.137.000</a:t>
          </a:r>
          <a:r>
            <a:rPr lang="sr-Cyrl-RS" dirty="0" smtClean="0">
              <a:solidFill>
                <a:schemeClr val="tx1"/>
              </a:solidFill>
            </a:rPr>
            <a:t>)</a:t>
          </a:r>
          <a:r>
            <a:rPr lang="sr-Cyrl-RS" dirty="0" smtClean="0">
              <a:solidFill>
                <a:srgbClr val="FF0000"/>
              </a:solidFill>
            </a:rPr>
            <a:t> </a:t>
          </a:r>
          <a:endParaRPr lang="en-US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1BFF2E57-C3C3-41C5-AD27-AD5B38758512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из осталих извора </a:t>
          </a:r>
          <a:r>
            <a:rPr lang="sr-Latn-RS" dirty="0" smtClean="0">
              <a:solidFill>
                <a:schemeClr val="tx1"/>
              </a:solidFill>
            </a:rPr>
            <a:t>29.897.000</a:t>
          </a:r>
          <a:endParaRPr lang="en-US" dirty="0">
            <a:solidFill>
              <a:schemeClr val="tx1"/>
            </a:solidFill>
          </a:endParaRPr>
        </a:p>
      </dgm:t>
    </dgm:pt>
    <dgm:pt modelId="{16C36D11-8C3A-418B-89AD-79984C43541D}" type="parTrans" cxnId="{102028BE-B492-4CC2-B891-2B4A0D121B22}">
      <dgm:prSet/>
      <dgm:spPr/>
      <dgm:t>
        <a:bodyPr/>
        <a:lstStyle/>
        <a:p>
          <a:endParaRPr lang="en-US"/>
        </a:p>
      </dgm:t>
    </dgm:pt>
    <dgm:pt modelId="{E3D49EE4-B8C9-4269-B149-653B95D47416}" type="sibTrans" cxnId="{102028BE-B492-4CC2-B891-2B4A0D121B2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4" custLinFactNeighborX="25332" custLinFactNeighborY="1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3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3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4" custScaleX="130342" custScaleY="84618" custLinFactX="132917" custLinFactNeighborX="200000" custLinFactNeighborY="22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35084-2DEE-4C9C-8259-DF4374B4BFC7}" type="pres">
      <dgm:prSet presAssocID="{097825AB-8F2B-4EF3-ABE1-7DCEF8027B99}" presName="spacerL" presStyleCnt="0"/>
      <dgm:spPr/>
    </dgm:pt>
    <dgm:pt modelId="{4F4F87F2-8514-4849-B974-53331EFFA6A3}" type="pres">
      <dgm:prSet presAssocID="{097825AB-8F2B-4EF3-ABE1-7DCEF8027B99}" presName="sibTrans" presStyleLbl="sibTrans2D1" presStyleIdx="2" presStyleCnt="3" custLinFactX="-66105" custLinFactNeighborX="-100000" custLinFactNeighborY="1705"/>
      <dgm:spPr/>
      <dgm:t>
        <a:bodyPr/>
        <a:lstStyle/>
        <a:p>
          <a:endParaRPr lang="en-US"/>
        </a:p>
      </dgm:t>
    </dgm:pt>
    <dgm:pt modelId="{DB23206D-9806-4AA8-923C-592167F0D1C1}" type="pres">
      <dgm:prSet presAssocID="{097825AB-8F2B-4EF3-ABE1-7DCEF8027B99}" presName="spacerR" presStyleCnt="0"/>
      <dgm:spPr/>
    </dgm:pt>
    <dgm:pt modelId="{A6BD896E-4D4C-4AE1-9C22-3ED8631C5A0A}" type="pres">
      <dgm:prSet presAssocID="{1BFF2E57-C3C3-41C5-AD27-AD5B38758512}" presName="node" presStyleLbl="node1" presStyleIdx="3" presStyleCnt="4" custScaleX="96115" custScaleY="96476" custLinFactX="-199529" custLinFactNeighborX="-200000" custLinFactNeighborY="-10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C2B40DC6-747D-4537-9359-BEF984154664}" type="presOf" srcId="{1BFF2E57-C3C3-41C5-AD27-AD5B38758512}" destId="{A6BD896E-4D4C-4AE1-9C22-3ED8631C5A0A}" srcOrd="0" destOrd="0" presId="urn:microsoft.com/office/officeart/2005/8/layout/equation1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102028BE-B492-4CC2-B891-2B4A0D121B22}" srcId="{028ECFAC-63B3-40F0-9E03-B31D365E432C}" destId="{1BFF2E57-C3C3-41C5-AD27-AD5B38758512}" srcOrd="3" destOrd="0" parTransId="{16C36D11-8C3A-418B-89AD-79984C43541D}" sibTransId="{E3D49EE4-B8C9-4269-B149-653B95D47416}"/>
    <dgm:cxn modelId="{57D60159-FCF0-44F7-9FE6-0AAEED3F2D84}" type="presOf" srcId="{097825AB-8F2B-4EF3-ABE1-7DCEF8027B99}" destId="{4F4F87F2-8514-4849-B974-53331EFFA6A3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683D6580-438D-46FB-9EFB-AC2E20018917}" type="presParOf" srcId="{688A0EC4-0F6D-4987-959D-CA5F27B3CF24}" destId="{50E35084-2DEE-4C9C-8259-DF4374B4BFC7}" srcOrd="9" destOrd="0" presId="urn:microsoft.com/office/officeart/2005/8/layout/equation1"/>
    <dgm:cxn modelId="{94E030DA-DD87-4483-B009-1FD97952F7AE}" type="presParOf" srcId="{688A0EC4-0F6D-4987-959D-CA5F27B3CF24}" destId="{4F4F87F2-8514-4849-B974-53331EFFA6A3}" srcOrd="10" destOrd="0" presId="urn:microsoft.com/office/officeart/2005/8/layout/equation1"/>
    <dgm:cxn modelId="{41A0E85A-E619-4349-8C37-C98B205B7192}" type="presParOf" srcId="{688A0EC4-0F6D-4987-959D-CA5F27B3CF24}" destId="{DB23206D-9806-4AA8-923C-592167F0D1C1}" srcOrd="11" destOrd="0" presId="urn:microsoft.com/office/officeart/2005/8/layout/equation1"/>
    <dgm:cxn modelId="{82B0284B-7D49-49D9-8F4C-3F382226E661}" type="presParOf" srcId="{688A0EC4-0F6D-4987-959D-CA5F27B3CF24}" destId="{A6BD896E-4D4C-4AE1-9C22-3ED8631C5A0A}" srcOrd="12" destOrd="0" presId="urn:microsoft.com/office/officeart/2005/8/layout/equation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општине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Cyrl-RS" dirty="0" smtClean="0">
              <a:solidFill>
                <a:schemeClr val="tx1"/>
              </a:solidFill>
            </a:rPr>
            <a:t>1.</a:t>
          </a:r>
          <a:r>
            <a:rPr lang="sr-Latn-RS" dirty="0" smtClean="0">
              <a:solidFill>
                <a:schemeClr val="tx1"/>
              </a:solidFill>
            </a:rPr>
            <a:t>599</a:t>
          </a:r>
          <a:r>
            <a:rPr lang="sr-Cyrl-RS" dirty="0" smtClean="0">
              <a:solidFill>
                <a:schemeClr val="tx1"/>
              </a:solidFill>
            </a:rPr>
            <a:t>.</a:t>
          </a:r>
          <a:r>
            <a:rPr lang="sr-Latn-RS" dirty="0" smtClean="0">
              <a:solidFill>
                <a:schemeClr val="tx1"/>
              </a:solidFill>
            </a:rPr>
            <a:t>821</a:t>
          </a:r>
          <a:r>
            <a:rPr lang="sr-Cyrl-RS" dirty="0" smtClean="0">
              <a:solidFill>
                <a:schemeClr val="tx1"/>
              </a:solidFill>
            </a:rPr>
            <a:t>.</a:t>
          </a:r>
          <a:r>
            <a:rPr lang="sr-Latn-RS" dirty="0" smtClean="0">
              <a:solidFill>
                <a:schemeClr val="tx1"/>
              </a:solidFill>
            </a:rPr>
            <a:t>504</a:t>
          </a:r>
          <a:r>
            <a:rPr lang="sr-Cyrl-RS" dirty="0" smtClean="0">
              <a:solidFill>
                <a:schemeClr val="tx1"/>
              </a:solidFill>
            </a:rPr>
            <a:t> </a:t>
          </a:r>
          <a:r>
            <a:rPr lang="sr-Cyrl-RS" dirty="0">
              <a:solidFill>
                <a:schemeClr val="tx1"/>
              </a:solidFill>
            </a:rPr>
            <a:t>д</a:t>
          </a:r>
          <a:r>
            <a:rPr lang="sr-Cyrl-RS" dirty="0"/>
            <a:t>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 custT="1"/>
      <dgm:spPr/>
      <dgm:t>
        <a:bodyPr/>
        <a:lstStyle/>
        <a:p>
          <a:pPr algn="ctr"/>
          <a:r>
            <a:rPr lang="sr-Cyrl-RS" sz="1000" dirty="0"/>
            <a:t>Приходи од  пореза </a:t>
          </a:r>
          <a:r>
            <a:rPr lang="sr-Cyrl-RS" sz="1000" dirty="0" smtClean="0"/>
            <a:t>1,063,315,504 динара</a:t>
          </a:r>
          <a:endParaRPr lang="en-US" sz="1000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 smtClean="0"/>
            <a:t>Трансфери</a:t>
          </a:r>
          <a:endParaRPr lang="sr-Latn-RS" dirty="0" smtClean="0">
            <a:solidFill>
              <a:schemeClr val="tx1"/>
            </a:solidFill>
          </a:endParaRPr>
        </a:p>
        <a:p>
          <a:pPr algn="ctr"/>
          <a:r>
            <a:rPr lang="sr-Latn-RS" dirty="0" smtClean="0"/>
            <a:t>427.400.000 </a:t>
          </a:r>
          <a:r>
            <a:rPr lang="sr-Cyrl-RS" dirty="0" smtClean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sr-Cyrl-RS" dirty="0" smtClean="0">
              <a:solidFill>
                <a:schemeClr val="tx1"/>
              </a:solidFill>
            </a:rPr>
            <a:t>90,464,000</a:t>
          </a:r>
        </a:p>
        <a:p>
          <a:pPr algn="ctr"/>
          <a:r>
            <a:rPr lang="sr-Cyrl-RS" dirty="0" smtClean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/>
      <dgm:spPr/>
      <dgm:t>
        <a:bodyPr/>
        <a:lstStyle/>
        <a:p>
          <a:pPr algn="ctr"/>
          <a:r>
            <a:rPr lang="sr-Cyrl-RS" dirty="0"/>
            <a:t>Примања од продаје динаранефинансијске имовине  </a:t>
          </a:r>
          <a:r>
            <a:rPr lang="sr-Cyrl-RS" dirty="0" smtClean="0"/>
            <a:t>14,055,000 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/>
            <a:t>Примања од продаје финансијске имовине  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 smtClean="0">
              <a:solidFill>
                <a:schemeClr val="tx1"/>
              </a:solidFill>
            </a:rPr>
            <a:t>4.587.000 </a:t>
          </a:r>
          <a:r>
            <a:rPr lang="sr-Cyrl-RS" sz="1000" dirty="0" smtClean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 custRadScaleRad="99397" custRadScaleInc="12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</a:t>
          </a:r>
          <a:r>
            <a:rPr lang="sr-Cyrl-RS" sz="1400" dirty="0" smtClean="0"/>
            <a:t>рада јавних предузећа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dirty="0" smtClean="0">
              <a:solidFill>
                <a:schemeClr val="tx1"/>
              </a:solidFill>
            </a:rPr>
            <a:t>1.599.821.504</a:t>
          </a:r>
          <a:endParaRPr lang="en-US" dirty="0">
            <a:solidFill>
              <a:schemeClr val="tx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/>
      <dgm:spPr/>
      <dgm:t>
        <a:bodyPr/>
        <a:lstStyle/>
        <a:p>
          <a:r>
            <a:rPr lang="ru-RU" dirty="0">
              <a:solidFill>
                <a:schemeClr val="bg1"/>
              </a:solidFill>
            </a:rPr>
            <a:t>Коришћење роба и услуга </a:t>
          </a:r>
          <a:r>
            <a:rPr lang="sr-Cyrl-RS" dirty="0" smtClean="0">
              <a:solidFill>
                <a:schemeClr val="tx1"/>
              </a:solidFill>
            </a:rPr>
            <a:t>590.314.322 </a:t>
          </a:r>
          <a:r>
            <a:rPr lang="ru-RU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Субвенције </a:t>
          </a:r>
          <a:r>
            <a:rPr lang="sr-Cyrl-RS" dirty="0" smtClean="0">
              <a:solidFill>
                <a:schemeClr val="tx1"/>
              </a:solidFill>
            </a:rPr>
            <a:t>76.901.000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Капитални издаци </a:t>
          </a:r>
          <a:r>
            <a:rPr lang="sr-Cyrl-RS" dirty="0" smtClean="0">
              <a:solidFill>
                <a:schemeClr val="tx1"/>
              </a:solidFill>
            </a:rPr>
            <a:t>123.706.000 д</a:t>
          </a:r>
          <a:r>
            <a:rPr lang="sr-Cyrl-RS" dirty="0" smtClean="0">
              <a:solidFill>
                <a:schemeClr val="bg1"/>
              </a:solidFill>
            </a:rPr>
            <a:t>инара</a:t>
          </a:r>
          <a:endParaRPr lang="en-US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Расходи за запослене </a:t>
          </a:r>
          <a:r>
            <a:rPr lang="sr-Cyrl-RS" dirty="0" smtClean="0">
              <a:solidFill>
                <a:schemeClr val="tx1"/>
              </a:solidFill>
            </a:rPr>
            <a:t>523.822.957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Социјална </a:t>
          </a:r>
          <a:r>
            <a:rPr lang="sr-Cyrl-RS" dirty="0" smtClean="0">
              <a:solidFill>
                <a:schemeClr val="bg1"/>
              </a:solidFill>
            </a:rPr>
            <a:t>заштита </a:t>
          </a:r>
          <a:r>
            <a:rPr lang="sr-Cyrl-RS" dirty="0" smtClean="0">
              <a:solidFill>
                <a:schemeClr val="tx1"/>
              </a:solidFill>
            </a:rPr>
            <a:t>19.000.000</a:t>
          </a:r>
          <a:r>
            <a:rPr lang="sr-Cyrl-RS" dirty="0" smtClean="0">
              <a:solidFill>
                <a:schemeClr val="bg1"/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Дотације и трансфери </a:t>
          </a:r>
          <a:r>
            <a:rPr lang="sr-Cyrl-RS" dirty="0" smtClean="0">
              <a:solidFill>
                <a:schemeClr val="tx1"/>
              </a:solidFill>
            </a:rPr>
            <a:t>169.185.000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расходи </a:t>
          </a:r>
          <a:r>
            <a:rPr lang="sr-Cyrl-RS" dirty="0" smtClean="0">
              <a:solidFill>
                <a:schemeClr val="tx1"/>
              </a:solidFill>
            </a:rPr>
            <a:t>73.747.802</a:t>
          </a:r>
          <a:r>
            <a:rPr lang="sr-Cyrl-RS" dirty="0" smtClean="0">
              <a:solidFill>
                <a:schemeClr val="bg1"/>
              </a:solidFill>
            </a:rPr>
            <a:t>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RS" dirty="0" smtClean="0">
              <a:solidFill>
                <a:schemeClr val="tx1"/>
              </a:solidFill>
            </a:rPr>
            <a:t>20.444.423 динара</a:t>
          </a:r>
          <a:endParaRPr lang="en-US" dirty="0">
            <a:solidFill>
              <a:schemeClr val="tx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8" custScaleX="141131" custScaleY="1409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8" custScaleX="131953" custScaleY="129967" custRadScaleRad="103089" custRadScaleInc="-30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8" custScaleX="121003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8" custScaleX="12059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en-US"/>
        </a:p>
      </dgm:t>
    </dgm:pt>
    <dgm:pt modelId="{5101AD7C-EA94-402A-A388-0FD916639D60}" type="pres">
      <dgm:prSet presAssocID="{9C6F0069-43DC-402D-BD84-1006528FCE04}" presName="node" presStyleLbl="node1" presStyleIdx="4" presStyleCnt="8" custScaleX="117384" custScaleY="118966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5" presStyleCnt="8" custScaleX="113767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269767" y="266763"/>
          <a:ext cx="3277819" cy="3277748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Општинска управа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Председник општине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Општинско веће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kern="1200" dirty="0"/>
            <a:t>Скупштина општине</a:t>
          </a:r>
          <a:endParaRPr lang="en-US" sz="1600" kern="1200" dirty="0"/>
        </a:p>
      </dsp:txBody>
      <dsp:txXfrm>
        <a:off x="1749792" y="746778"/>
        <a:ext cx="2317769" cy="2317718"/>
      </dsp:txXfrm>
    </dsp:sp>
    <dsp:sp modelId="{6AE34D3E-FD5D-4402-89AF-BF559D3EC92D}">
      <dsp:nvSpPr>
        <dsp:cNvPr id="0" name=""/>
        <dsp:cNvSpPr/>
      </dsp:nvSpPr>
      <dsp:spPr>
        <a:xfrm>
          <a:off x="3140020" y="117427"/>
          <a:ext cx="364540" cy="364534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276826" y="3300978"/>
          <a:ext cx="263956" cy="264211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4758508" y="1597009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3495417" y="3582038"/>
          <a:ext cx="364540" cy="364534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351807" y="635510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1519703" y="2146874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20061" y="656851"/>
          <a:ext cx="2063988" cy="173519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 </a:t>
          </a:r>
        </a:p>
      </dsp:txBody>
      <dsp:txXfrm>
        <a:off x="182203" y="910964"/>
        <a:ext cx="1459460" cy="1226965"/>
      </dsp:txXfrm>
    </dsp:sp>
    <dsp:sp modelId="{D4397D2C-6DDE-4A42-9855-5F94ADD7F1F8}">
      <dsp:nvSpPr>
        <dsp:cNvPr id="0" name=""/>
        <dsp:cNvSpPr/>
      </dsp:nvSpPr>
      <dsp:spPr>
        <a:xfrm>
          <a:off x="2771212" y="646997"/>
          <a:ext cx="364540" cy="3645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370607" y="2581099"/>
          <a:ext cx="658977" cy="65899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4883476" y="231535"/>
          <a:ext cx="1332585" cy="1332159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Основне школе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Средње школе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5078629" y="426625"/>
        <a:ext cx="942279" cy="941979"/>
      </dsp:txXfrm>
    </dsp:sp>
    <dsp:sp modelId="{4ABBCF6F-E7DA-4CE7-A2F5-6DD06BFAA1FA}">
      <dsp:nvSpPr>
        <dsp:cNvPr id="0" name=""/>
        <dsp:cNvSpPr/>
      </dsp:nvSpPr>
      <dsp:spPr>
        <a:xfrm>
          <a:off x="4289116" y="1151296"/>
          <a:ext cx="364540" cy="364534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120061" y="3365308"/>
          <a:ext cx="263956" cy="2642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2752314" y="2989286"/>
          <a:ext cx="263956" cy="264211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Закони и прописи: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Упутство Министарства финансија за припрему одлуке о буџету за 2018. годину и др.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надлежности ЈЛС</a:t>
          </a:r>
          <a:endParaRPr lang="sr-Cyrl-RS" sz="1400" kern="1200" dirty="0"/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Стратешки документи: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28500" y="334057"/>
          <a:ext cx="1118620" cy="11186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/>
            <a:t>Средства из буџета општине </a:t>
          </a:r>
          <a:r>
            <a:rPr lang="sr-Cyrl-RS" sz="900" kern="1200" dirty="0">
              <a:solidFill>
                <a:schemeClr val="tx1"/>
              </a:solidFill>
            </a:rPr>
            <a:t>(1.387.676.224)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192318" y="497875"/>
        <a:ext cx="790984" cy="790984"/>
      </dsp:txXfrm>
    </dsp:sp>
    <dsp:sp modelId="{98F3E7AB-6934-48FA-B82F-FBEAF1B2375D}">
      <dsp:nvSpPr>
        <dsp:cNvPr id="0" name=""/>
        <dsp:cNvSpPr/>
      </dsp:nvSpPr>
      <dsp:spPr>
        <a:xfrm>
          <a:off x="1214943" y="551975"/>
          <a:ext cx="648799" cy="648799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300941" y="800076"/>
        <a:ext cx="476803" cy="152597"/>
      </dsp:txXfrm>
    </dsp:sp>
    <dsp:sp modelId="{2F60A798-586E-4E47-B649-25F047F36835}">
      <dsp:nvSpPr>
        <dsp:cNvPr id="0" name=""/>
        <dsp:cNvSpPr/>
      </dsp:nvSpPr>
      <dsp:spPr>
        <a:xfrm>
          <a:off x="1954575" y="317065"/>
          <a:ext cx="1118620" cy="1118620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/>
            <a:t>Пренета средства из ранијих година</a:t>
          </a:r>
          <a:r>
            <a:rPr lang="sr-Cyrl-RS" sz="900" kern="1200" dirty="0">
              <a:solidFill>
                <a:srgbClr val="FF0000"/>
              </a:solidFill>
            </a:rPr>
            <a:t> </a:t>
          </a:r>
          <a:r>
            <a:rPr lang="sr-Cyrl-RS" sz="900" kern="1200" dirty="0">
              <a:solidFill>
                <a:schemeClr val="tx1"/>
              </a:solidFill>
            </a:rPr>
            <a:t>19.000.000)</a:t>
          </a:r>
          <a:r>
            <a:rPr lang="sr-Cyrl-RS" sz="900" kern="1200" dirty="0">
              <a:solidFill>
                <a:srgbClr val="FF0000"/>
              </a:solidFill>
            </a:rPr>
            <a:t> </a:t>
          </a:r>
          <a:endParaRPr lang="en-US" sz="900" kern="1200" dirty="0">
            <a:solidFill>
              <a:srgbClr val="FF0000"/>
            </a:solidFill>
          </a:endParaRPr>
        </a:p>
      </dsp:txBody>
      <dsp:txXfrm>
        <a:off x="2118393" y="480883"/>
        <a:ext cx="790984" cy="790984"/>
      </dsp:txXfrm>
    </dsp:sp>
    <dsp:sp modelId="{41F09F99-3DCC-47E4-9188-F7D103A1F6E3}">
      <dsp:nvSpPr>
        <dsp:cNvPr id="0" name=""/>
        <dsp:cNvSpPr/>
      </dsp:nvSpPr>
      <dsp:spPr>
        <a:xfrm>
          <a:off x="3164027" y="551975"/>
          <a:ext cx="648799" cy="648799"/>
        </a:xfrm>
        <a:prstGeom prst="mathPlus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250025" y="800076"/>
        <a:ext cx="476803" cy="152597"/>
      </dsp:txXfrm>
    </dsp:sp>
    <dsp:sp modelId="{6C1FFF0F-B1A4-4C41-B9D3-30452A0DFA4B}">
      <dsp:nvSpPr>
        <dsp:cNvPr id="0" name=""/>
        <dsp:cNvSpPr/>
      </dsp:nvSpPr>
      <dsp:spPr>
        <a:xfrm>
          <a:off x="5575314" y="457362"/>
          <a:ext cx="1458032" cy="94655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Cyrl-RS" sz="1300" kern="1200" dirty="0">
              <a:solidFill>
                <a:schemeClr val="tx1"/>
              </a:solidFill>
            </a:rPr>
            <a:t>1.432.645.093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5788838" y="595982"/>
        <a:ext cx="1030984" cy="669314"/>
      </dsp:txXfrm>
    </dsp:sp>
    <dsp:sp modelId="{4F4F87F2-8514-4849-B974-53331EFFA6A3}">
      <dsp:nvSpPr>
        <dsp:cNvPr id="0" name=""/>
        <dsp:cNvSpPr/>
      </dsp:nvSpPr>
      <dsp:spPr>
        <a:xfrm>
          <a:off x="4932802" y="563037"/>
          <a:ext cx="648799" cy="648799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018800" y="696690"/>
        <a:ext cx="476803" cy="381493"/>
      </dsp:txXfrm>
    </dsp:sp>
    <dsp:sp modelId="{A6BD896E-4D4C-4AE1-9C22-3ED8631C5A0A}">
      <dsp:nvSpPr>
        <dsp:cNvPr id="0" name=""/>
        <dsp:cNvSpPr/>
      </dsp:nvSpPr>
      <dsp:spPr>
        <a:xfrm>
          <a:off x="3778519" y="324716"/>
          <a:ext cx="1075161" cy="107920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900" kern="1200" dirty="0">
              <a:solidFill>
                <a:schemeClr val="bg1"/>
              </a:solidFill>
            </a:rPr>
            <a:t>Средства из осталих извора </a:t>
          </a:r>
          <a:r>
            <a:rPr lang="sr-Cyrl-RS" sz="900" kern="1200" dirty="0">
              <a:solidFill>
                <a:schemeClr val="tx1"/>
              </a:solidFill>
            </a:rPr>
            <a:t>25.968.869</a:t>
          </a:r>
          <a:endParaRPr lang="en-US" sz="900" kern="1200" dirty="0">
            <a:solidFill>
              <a:schemeClr val="tx1"/>
            </a:solidFill>
          </a:endParaRPr>
        </a:p>
      </dsp:txBody>
      <dsp:txXfrm>
        <a:off x="3935973" y="482761"/>
        <a:ext cx="760253" cy="7631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/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/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altLang="en-US" sz="1400" kern="1200" dirty="0"/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/>
        </a:p>
      </dsp:txBody>
      <dsp:txXfrm>
        <a:off x="2723827" y="4858634"/>
        <a:ext cx="5779306" cy="53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100" kern="1200" dirty="0"/>
            <a:t>Укупни буџетски приходи и примања  </a:t>
          </a:r>
          <a:r>
            <a:rPr lang="sr-Cyrl-RS" sz="2100" kern="1200" dirty="0">
              <a:solidFill>
                <a:schemeClr val="tx1"/>
              </a:solidFill>
            </a:rPr>
            <a:t>1.432.645.093 д</a:t>
          </a:r>
          <a:r>
            <a:rPr lang="sr-Cyrl-RS" sz="2100" kern="1200" dirty="0"/>
            <a:t>инара</a:t>
          </a:r>
          <a:endParaRPr lang="en-US" sz="2100" kern="1200" dirty="0"/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88037" y="1109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9"/>
                <a:satOff val="181"/>
                <a:lumOff val="842"/>
                <a:alphaOff val="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Приходи од  пореза 971.005.460 динара</a:t>
          </a:r>
          <a:endParaRPr lang="en-US" sz="1000" kern="1200" dirty="0"/>
        </a:p>
      </dsp:txBody>
      <dsp:txXfrm>
        <a:off x="2883134" y="206190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19"/>
                <a:satOff val="362"/>
                <a:lumOff val="1683"/>
                <a:alphaOff val="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700" kern="1200" dirty="0"/>
            <a:t>Трансфери </a:t>
          </a:r>
          <a:r>
            <a:rPr lang="sr-Cyrl-RS" sz="700" kern="1200" dirty="0">
              <a:solidFill>
                <a:schemeClr val="tx1"/>
              </a:solidFill>
            </a:rPr>
            <a:t>331.373.633</a:t>
          </a:r>
          <a:r>
            <a:rPr lang="sr-Cyrl-RS" sz="700" kern="1200" dirty="0"/>
            <a:t>динара</a:t>
          </a:r>
          <a:endParaRPr lang="en-US" sz="700" kern="1200" dirty="0"/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28"/>
                <a:satOff val="543"/>
                <a:lumOff val="2525"/>
                <a:alphaOff val="1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700" kern="1200" dirty="0"/>
            <a:t>Други приходи  </a:t>
          </a:r>
          <a:r>
            <a:rPr lang="sr-Cyrl-RS" sz="700" kern="1200" dirty="0">
              <a:solidFill>
                <a:schemeClr val="tx1"/>
              </a:solidFill>
            </a:rPr>
            <a:t>72.116.000 </a:t>
          </a:r>
          <a:r>
            <a:rPr lang="sr-Cyrl-RS" sz="700" kern="1200" dirty="0"/>
            <a:t>динара</a:t>
          </a:r>
          <a:endParaRPr lang="en-US" sz="700" kern="1200" dirty="0"/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38"/>
                <a:satOff val="724"/>
                <a:lumOff val="3367"/>
                <a:alphaOff val="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700" kern="1200" dirty="0"/>
            <a:t>Примања од продаје динаранефинансијске имовине  6.055.000</a:t>
          </a:r>
          <a:endParaRPr lang="en-US" sz="700" kern="1200" dirty="0"/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47"/>
                <a:satOff val="905"/>
                <a:lumOff val="4208"/>
                <a:alphaOff val="25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700" kern="1200" dirty="0"/>
            <a:t>Примања од продаје финансијске имовине  динара</a:t>
          </a:r>
          <a:endParaRPr lang="en-US" sz="700" kern="1200" dirty="0"/>
        </a:p>
      </dsp:txBody>
      <dsp:txXfrm>
        <a:off x="1357301" y="2798289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gradFill rotWithShape="0">
          <a:gsLst>
            <a:gs pos="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51000"/>
                <a:satMod val="130000"/>
              </a:schemeClr>
            </a:gs>
            <a:gs pos="8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3000"/>
                <a:satMod val="130000"/>
              </a:schemeClr>
            </a:gs>
            <a:gs pos="100000">
              <a:schemeClr val="accent4">
                <a:shade val="80000"/>
                <a:alpha val="50000"/>
                <a:hueOff val="-57"/>
                <a:satOff val="1086"/>
                <a:lumOff val="5050"/>
                <a:alphaOff val="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>
              <a:solidFill>
                <a:schemeClr val="tx1"/>
              </a:solidFill>
            </a:rPr>
            <a:t>19.000.000</a:t>
          </a:r>
          <a:r>
            <a:rPr lang="sr-Latn-RS" sz="1000" kern="1200" dirty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1063144"/>
        <a:ext cx="942011" cy="9420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Буџетска резерва </a:t>
          </a:r>
          <a:r>
            <a:rPr lang="sr-Cyrl-RS" sz="15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/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marL="0" lvl="0" indent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500" b="1" kern="1200" dirty="0"/>
            <a:t>Капитални издаци </a:t>
          </a:r>
          <a:r>
            <a:rPr lang="sr-Cyrl-RS" sz="15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/>
        </a:p>
      </dsp:txBody>
      <dsp:txXfrm>
        <a:off x="2630900" y="4787637"/>
        <a:ext cx="5590663" cy="7425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406080" y="452153"/>
          <a:ext cx="3704076" cy="3704076"/>
        </a:xfrm>
        <a:prstGeom prst="blockArc">
          <a:avLst>
            <a:gd name="adj1" fmla="val 13069771"/>
            <a:gd name="adj2" fmla="val 15892869"/>
            <a:gd name="adj3" fmla="val 3434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234321" y="643702"/>
          <a:ext cx="3704076" cy="3704076"/>
        </a:xfrm>
        <a:prstGeom prst="blockArc">
          <a:avLst>
            <a:gd name="adj1" fmla="val 11148650"/>
            <a:gd name="adj2" fmla="val 13556078"/>
            <a:gd name="adj3" fmla="val 3434"/>
          </a:avLst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8100000"/>
            <a:gd name="adj2" fmla="val 10800000"/>
            <a:gd name="adj3" fmla="val 3434"/>
          </a:avLst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223280" y="439336"/>
          <a:ext cx="3704076" cy="3704076"/>
        </a:xfrm>
        <a:prstGeom prst="blockArc">
          <a:avLst>
            <a:gd name="adj1" fmla="val 5309683"/>
            <a:gd name="adj2" fmla="val 8045950"/>
            <a:gd name="adj3" fmla="val 3434"/>
          </a:avLst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264706" y="438719"/>
          <a:ext cx="3704076" cy="3704076"/>
        </a:xfrm>
        <a:prstGeom prst="blockArc">
          <a:avLst>
            <a:gd name="adj1" fmla="val 2755725"/>
            <a:gd name="adj2" fmla="val 5387933"/>
            <a:gd name="adj3" fmla="val 3434"/>
          </a:avLst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243675" y="459413"/>
          <a:ext cx="3704076" cy="3704076"/>
        </a:xfrm>
        <a:prstGeom prst="blockArc">
          <a:avLst>
            <a:gd name="adj1" fmla="val 0"/>
            <a:gd name="adj2" fmla="val 2700000"/>
            <a:gd name="adj3" fmla="val 3434"/>
          </a:avLst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245361" y="381071"/>
          <a:ext cx="3704076" cy="3704076"/>
        </a:xfrm>
        <a:prstGeom prst="blockArc">
          <a:avLst>
            <a:gd name="adj1" fmla="val 18973985"/>
            <a:gd name="adj2" fmla="val 148003"/>
            <a:gd name="adj3" fmla="val 3434"/>
          </a:avLst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323274" y="457671"/>
          <a:ext cx="3704076" cy="3704076"/>
        </a:xfrm>
        <a:prstGeom prst="blockArc">
          <a:avLst>
            <a:gd name="adj1" fmla="val 16049618"/>
            <a:gd name="adj2" fmla="val 18767600"/>
            <a:gd name="adj3" fmla="val 343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264696" y="1459848"/>
          <a:ext cx="1662034" cy="170320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500" kern="1200" dirty="0">
              <a:solidFill>
                <a:schemeClr val="bg1"/>
              </a:solidFill>
            </a:rPr>
            <a:t>Укупни расходи и издаци </a:t>
          </a:r>
          <a:r>
            <a:rPr lang="sr-Cyrl-RS" sz="1500" kern="1200" dirty="0">
              <a:solidFill>
                <a:schemeClr val="tx1"/>
              </a:solidFill>
            </a:rPr>
            <a:t>1.432.645.093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3508095" y="1709277"/>
        <a:ext cx="1175236" cy="1204347"/>
      </dsp:txXfrm>
    </dsp:sp>
    <dsp:sp modelId="{73F305AC-CFDC-45B1-8AB8-6FABD1C99179}">
      <dsp:nvSpPr>
        <dsp:cNvPr id="0" name=""/>
        <dsp:cNvSpPr/>
      </dsp:nvSpPr>
      <dsp:spPr>
        <a:xfrm>
          <a:off x="3472453" y="-131104"/>
          <a:ext cx="1246518" cy="124462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700" kern="1200" dirty="0">
              <a:solidFill>
                <a:schemeClr val="bg1"/>
              </a:solidFill>
            </a:rPr>
            <a:t>Коришћење роба и услуга </a:t>
          </a:r>
          <a:r>
            <a:rPr lang="sr-Cyrl-RS" sz="700" kern="1200" dirty="0">
              <a:solidFill>
                <a:schemeClr val="tx1"/>
              </a:solidFill>
            </a:rPr>
            <a:t>498.985.069</a:t>
          </a:r>
          <a:r>
            <a:rPr lang="ru-RU" sz="700" kern="1200" dirty="0">
              <a:solidFill>
                <a:schemeClr val="tx1"/>
              </a:solidFill>
            </a:rPr>
            <a:t> </a:t>
          </a:r>
          <a:r>
            <a:rPr lang="ru-RU" sz="700" kern="1200" dirty="0">
              <a:solidFill>
                <a:schemeClr val="bg1"/>
              </a:solidFill>
            </a:rPr>
            <a:t>динара</a:t>
          </a:r>
          <a:endParaRPr lang="en-US" sz="700" kern="1200" dirty="0">
            <a:solidFill>
              <a:schemeClr val="bg1"/>
            </a:solidFill>
          </a:endParaRPr>
        </a:p>
      </dsp:txBody>
      <dsp:txXfrm>
        <a:off x="3655001" y="51168"/>
        <a:ext cx="881422" cy="880084"/>
      </dsp:txXfrm>
    </dsp:sp>
    <dsp:sp modelId="{A14630AA-C1BD-4A7E-B665-0A7C9B6C19C9}">
      <dsp:nvSpPr>
        <dsp:cNvPr id="0" name=""/>
        <dsp:cNvSpPr/>
      </dsp:nvSpPr>
      <dsp:spPr>
        <a:xfrm>
          <a:off x="4829177" y="400043"/>
          <a:ext cx="1165455" cy="1147914"/>
        </a:xfrm>
        <a:prstGeom prst="ellipse">
          <a:avLst/>
        </a:prstGeom>
        <a:solidFill>
          <a:schemeClr val="accent3">
            <a:hueOff val="1607181"/>
            <a:satOff val="-2411"/>
            <a:lumOff val="-39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700" kern="1200" dirty="0">
              <a:solidFill>
                <a:schemeClr val="bg1"/>
              </a:solidFill>
            </a:rPr>
            <a:t>Дотације и трансфери </a:t>
          </a:r>
          <a:r>
            <a:rPr lang="sr-Cyrl-RS" sz="700" kern="1200" dirty="0">
              <a:solidFill>
                <a:schemeClr val="tx1"/>
              </a:solidFill>
            </a:rPr>
            <a:t>169.677.83</a:t>
          </a:r>
          <a:r>
            <a:rPr lang="sr-Cyrl-RS" sz="700" kern="1200" dirty="0">
              <a:solidFill>
                <a:srgbClr val="FF0000"/>
              </a:solidFill>
            </a:rPr>
            <a:t>2</a:t>
          </a:r>
          <a:r>
            <a:rPr lang="sr-Cyrl-RS" sz="700" kern="1200" dirty="0">
              <a:solidFill>
                <a:schemeClr val="bg1"/>
              </a:solidFill>
            </a:rPr>
            <a:t> динара</a:t>
          </a:r>
          <a:endParaRPr lang="en-US" sz="700" kern="1200" dirty="0">
            <a:solidFill>
              <a:schemeClr val="bg1"/>
            </a:solidFill>
          </a:endParaRPr>
        </a:p>
      </dsp:txBody>
      <dsp:txXfrm>
        <a:off x="4999854" y="568151"/>
        <a:ext cx="824101" cy="811698"/>
      </dsp:txXfrm>
    </dsp:sp>
    <dsp:sp modelId="{E43F7264-94BE-4E7E-8A98-A0D70BB3AF06}">
      <dsp:nvSpPr>
        <dsp:cNvPr id="0" name=""/>
        <dsp:cNvSpPr/>
      </dsp:nvSpPr>
      <dsp:spPr>
        <a:xfrm>
          <a:off x="5381584" y="1785007"/>
          <a:ext cx="1068741" cy="1052887"/>
        </a:xfrm>
        <a:prstGeom prst="ellipse">
          <a:avLst/>
        </a:prstGeom>
        <a:solidFill>
          <a:schemeClr val="accent3">
            <a:hueOff val="3214361"/>
            <a:satOff val="-4823"/>
            <a:lumOff val="-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700" kern="1200" dirty="0">
              <a:solidFill>
                <a:schemeClr val="bg1"/>
              </a:solidFill>
            </a:rPr>
            <a:t>Расходи за запослене </a:t>
          </a:r>
          <a:r>
            <a:rPr lang="sr-Cyrl-RS" sz="700" kern="1200" dirty="0">
              <a:solidFill>
                <a:schemeClr val="tx1"/>
              </a:solidFill>
            </a:rPr>
            <a:t>480.507.692 </a:t>
          </a:r>
          <a:r>
            <a:rPr lang="sr-Cyrl-RS" sz="700" kern="1200" dirty="0">
              <a:solidFill>
                <a:schemeClr val="bg1"/>
              </a:solidFill>
            </a:rPr>
            <a:t>динара</a:t>
          </a:r>
          <a:endParaRPr lang="en-US" sz="700" kern="1200" dirty="0">
            <a:solidFill>
              <a:schemeClr val="bg1"/>
            </a:solidFill>
          </a:endParaRPr>
        </a:p>
      </dsp:txBody>
      <dsp:txXfrm>
        <a:off x="5538097" y="1939199"/>
        <a:ext cx="755715" cy="744503"/>
      </dsp:txXfrm>
    </dsp:sp>
    <dsp:sp modelId="{115526CD-270E-4C52-A164-15F2B6F9FE39}">
      <dsp:nvSpPr>
        <dsp:cNvPr id="0" name=""/>
        <dsp:cNvSpPr/>
      </dsp:nvSpPr>
      <dsp:spPr>
        <a:xfrm>
          <a:off x="4850254" y="3084884"/>
          <a:ext cx="1065128" cy="1027344"/>
        </a:xfrm>
        <a:prstGeom prst="ellipse">
          <a:avLst/>
        </a:prstGeom>
        <a:solidFill>
          <a:schemeClr val="accent3">
            <a:hueOff val="4821541"/>
            <a:satOff val="-7234"/>
            <a:lumOff val="-11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700" kern="1200" dirty="0">
              <a:solidFill>
                <a:schemeClr val="bg1"/>
              </a:solidFill>
            </a:rPr>
            <a:t>Социјална помоћ </a:t>
          </a:r>
          <a:r>
            <a:rPr lang="sr-Cyrl-RS" sz="700" kern="1200" dirty="0">
              <a:solidFill>
                <a:schemeClr val="tx1"/>
              </a:solidFill>
            </a:rPr>
            <a:t>15.000.000</a:t>
          </a:r>
          <a:r>
            <a:rPr lang="sr-Cyrl-RS" sz="700" kern="1200" dirty="0">
              <a:solidFill>
                <a:schemeClr val="bg1"/>
              </a:solidFill>
            </a:rPr>
            <a:t> динара</a:t>
          </a:r>
          <a:endParaRPr lang="en-US" sz="700" kern="1200" dirty="0">
            <a:solidFill>
              <a:schemeClr val="bg1"/>
            </a:solidFill>
          </a:endParaRPr>
        </a:p>
      </dsp:txBody>
      <dsp:txXfrm>
        <a:off x="5006238" y="3235335"/>
        <a:ext cx="753160" cy="726442"/>
      </dsp:txXfrm>
    </dsp:sp>
    <dsp:sp modelId="{5101AD7C-EA94-402A-A388-0FD916639D60}">
      <dsp:nvSpPr>
        <dsp:cNvPr id="0" name=""/>
        <dsp:cNvSpPr/>
      </dsp:nvSpPr>
      <dsp:spPr>
        <a:xfrm>
          <a:off x="3604745" y="3585613"/>
          <a:ext cx="1036777" cy="1050749"/>
        </a:xfrm>
        <a:prstGeom prst="ellipse">
          <a:avLst/>
        </a:prstGeom>
        <a:solidFill>
          <a:schemeClr val="accent3">
            <a:hueOff val="6428722"/>
            <a:satOff val="-9646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700" kern="1200" dirty="0">
              <a:solidFill>
                <a:schemeClr val="bg1"/>
              </a:solidFill>
            </a:rPr>
            <a:t>Субвенције </a:t>
          </a:r>
          <a:r>
            <a:rPr lang="sr-Cyrl-RS" sz="700" kern="1200" dirty="0">
              <a:solidFill>
                <a:schemeClr val="tx1"/>
              </a:solidFill>
            </a:rPr>
            <a:t>87.500.000 </a:t>
          </a:r>
          <a:r>
            <a:rPr lang="sr-Cyrl-RS" sz="700" kern="1200" dirty="0">
              <a:solidFill>
                <a:schemeClr val="bg1"/>
              </a:solidFill>
            </a:rPr>
            <a:t>динара</a:t>
          </a:r>
          <a:endParaRPr lang="en-US" sz="700" kern="1200" dirty="0">
            <a:solidFill>
              <a:schemeClr val="bg1"/>
            </a:solidFill>
          </a:endParaRPr>
        </a:p>
      </dsp:txBody>
      <dsp:txXfrm>
        <a:off x="3756577" y="3739492"/>
        <a:ext cx="733113" cy="742991"/>
      </dsp:txXfrm>
    </dsp:sp>
    <dsp:sp modelId="{D19ADD6D-9F0A-4766-B637-BB2D5495A9BB}">
      <dsp:nvSpPr>
        <dsp:cNvPr id="0" name=""/>
        <dsp:cNvSpPr/>
      </dsp:nvSpPr>
      <dsp:spPr>
        <a:xfrm>
          <a:off x="2306192" y="3084884"/>
          <a:ext cx="1004830" cy="1027344"/>
        </a:xfrm>
        <a:prstGeom prst="ellipse">
          <a:avLst/>
        </a:prstGeom>
        <a:solidFill>
          <a:schemeClr val="accent3">
            <a:hueOff val="8035903"/>
            <a:satOff val="-12057"/>
            <a:lumOff val="-196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700" kern="1200" dirty="0">
              <a:solidFill>
                <a:schemeClr val="bg1"/>
              </a:solidFill>
            </a:rPr>
            <a:t>Остали расходи </a:t>
          </a:r>
          <a:r>
            <a:rPr lang="sr-Cyrl-RS" sz="700" kern="1200" dirty="0">
              <a:solidFill>
                <a:schemeClr val="tx1"/>
              </a:solidFill>
            </a:rPr>
            <a:t>44.145.870</a:t>
          </a:r>
          <a:r>
            <a:rPr lang="sr-Cyrl-RS" sz="700" kern="1200" dirty="0">
              <a:solidFill>
                <a:schemeClr val="bg1"/>
              </a:solidFill>
            </a:rPr>
            <a:t> динара</a:t>
          </a:r>
          <a:endParaRPr lang="en-US" sz="700" kern="1200" dirty="0">
            <a:solidFill>
              <a:schemeClr val="bg1"/>
            </a:solidFill>
          </a:endParaRPr>
        </a:p>
      </dsp:txBody>
      <dsp:txXfrm>
        <a:off x="2453346" y="3235335"/>
        <a:ext cx="710522" cy="726442"/>
      </dsp:txXfrm>
    </dsp:sp>
    <dsp:sp modelId="{4F05B281-B6DB-45BB-A427-1BF92AADC139}">
      <dsp:nvSpPr>
        <dsp:cNvPr id="0" name=""/>
        <dsp:cNvSpPr/>
      </dsp:nvSpPr>
      <dsp:spPr>
        <a:xfrm>
          <a:off x="1779274" y="1757247"/>
          <a:ext cx="992394" cy="1108407"/>
        </a:xfrm>
        <a:prstGeom prst="ellipse">
          <a:avLst/>
        </a:prstGeom>
        <a:solidFill>
          <a:schemeClr val="accent3">
            <a:hueOff val="9643083"/>
            <a:satOff val="-14469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700" kern="1200" dirty="0">
              <a:solidFill>
                <a:schemeClr val="bg1"/>
              </a:solidFill>
            </a:rPr>
            <a:t>Средства резерве </a:t>
          </a:r>
          <a:r>
            <a:rPr lang="sr-Cyrl-RS" sz="700" kern="1200" dirty="0">
              <a:solidFill>
                <a:schemeClr val="tx1"/>
              </a:solidFill>
            </a:rPr>
            <a:t>9.747.130</a:t>
          </a:r>
          <a:endParaRPr lang="en-US" sz="700" kern="1200" dirty="0">
            <a:solidFill>
              <a:schemeClr val="tx1"/>
            </a:solidFill>
          </a:endParaRPr>
        </a:p>
      </dsp:txBody>
      <dsp:txXfrm>
        <a:off x="1924607" y="1919569"/>
        <a:ext cx="701728" cy="783763"/>
      </dsp:txXfrm>
    </dsp:sp>
    <dsp:sp modelId="{2D6C03BD-4023-431E-84F6-C080A9961C8A}">
      <dsp:nvSpPr>
        <dsp:cNvPr id="0" name=""/>
        <dsp:cNvSpPr/>
      </dsp:nvSpPr>
      <dsp:spPr>
        <a:xfrm>
          <a:off x="2225879" y="607694"/>
          <a:ext cx="1189082" cy="116023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700" kern="1200" dirty="0">
              <a:solidFill>
                <a:schemeClr val="bg1"/>
              </a:solidFill>
            </a:rPr>
            <a:t>Капитални издаци </a:t>
          </a:r>
          <a:r>
            <a:rPr lang="sr-Cyrl-RS" sz="700" kern="1200" dirty="0">
              <a:solidFill>
                <a:schemeClr val="tx1"/>
              </a:solidFill>
            </a:rPr>
            <a:t>127.081.500д</a:t>
          </a:r>
          <a:r>
            <a:rPr lang="sr-Cyrl-RS" sz="700" kern="1200" dirty="0">
              <a:solidFill>
                <a:schemeClr val="bg1"/>
              </a:solidFill>
            </a:rPr>
            <a:t>инара</a:t>
          </a:r>
          <a:endParaRPr lang="en-US" sz="700" kern="1200" dirty="0">
            <a:solidFill>
              <a:schemeClr val="bg1"/>
            </a:solidFill>
          </a:endParaRPr>
        </a:p>
      </dsp:txBody>
      <dsp:txXfrm>
        <a:off x="2400016" y="777606"/>
        <a:ext cx="840808" cy="8204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766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Data" Target="../diagrams/data3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/>
              <a:t>ОПШТИНА</a:t>
            </a:r>
            <a:r>
              <a:rPr lang="en-US" dirty="0"/>
              <a:t> </a:t>
            </a:r>
            <a:r>
              <a:rPr lang="sr-Cyrl-RS" dirty="0"/>
              <a:t>СМЕДЕРЕВСКА ПАЛАНКА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ГРАЂАНСКИ ВОДИЧ КРОЗ ОДЛУКУ О БУЏЕТУ за </a:t>
            </a:r>
            <a:r>
              <a:rPr lang="sr-Cyrl-RS" dirty="0" smtClean="0"/>
              <a:t>2022. </a:t>
            </a:r>
            <a:r>
              <a:rPr lang="sr-Cyrl-RS" dirty="0"/>
              <a:t>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511D7BB1-D751-49DE-9A00-473C297F3B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73025"/>
            <a:ext cx="2057400" cy="2057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42155704"/>
      </p:ext>
    </p:extLst>
  </p:cSld>
  <p:clrMapOvr>
    <a:masterClrMapping/>
  </p:clrMapOvr>
  <p:extLst mod="1">
    <p:ext uri="{E180D4A7-C9FB-4DFB-919C-405C955672EB}">
      <p14:showEvtLst xmlns=""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69107456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87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202</a:t>
            </a:r>
            <a:r>
              <a:rPr lang="sr-Latn-RS" sz="3000" b="1" dirty="0" smtClean="0"/>
              <a:t>2</a:t>
            </a:r>
            <a:r>
              <a:rPr lang="sr-Cyrl-RS" sz="3000" b="1" dirty="0" smtClean="0"/>
              <a:t>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="" xmlns:p14="http://schemas.microsoft.com/office/powerpoint/2010/main" val="2082088799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0AF26-CBF3-47D3-B412-DD36193B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/>
              <a:t>Структура планираних прихода и примања за </a:t>
            </a:r>
            <a:r>
              <a:rPr lang="sr-Cyrl-RS" sz="2900" b="1" dirty="0" smtClean="0"/>
              <a:t>2022. </a:t>
            </a:r>
            <a:r>
              <a:rPr lang="sr-Cyrl-RS" sz="2900" b="1" dirty="0"/>
              <a:t>годину</a:t>
            </a:r>
            <a:endParaRPr lang="en-US" sz="2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E78D249-127B-455E-A23A-CF5A13A65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="" xmlns:p14="http://schemas.microsoft.com/office/powerpoint/2010/main" val="2964805476"/>
              </p:ext>
            </p:extLst>
          </p:nvPr>
        </p:nvGraphicFramePr>
        <p:xfrm>
          <a:off x="457200" y="1536924"/>
          <a:ext cx="8286808" cy="5046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73616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Latn-RS" dirty="0" smtClean="0"/>
              <a:t>2021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20</a:t>
            </a:r>
            <a:r>
              <a:rPr lang="sr-Latn-RS" dirty="0" smtClean="0"/>
              <a:t>22</a:t>
            </a:r>
            <a:r>
              <a:rPr lang="sr-Cyrl-RS" dirty="0" smtClean="0"/>
              <a:t>. </a:t>
            </a:r>
            <a:r>
              <a:rPr lang="sr-Cyrl-RS" dirty="0"/>
              <a:t>години су се </a:t>
            </a:r>
            <a:r>
              <a:rPr lang="sr-Cyrl-RS" b="1" dirty="0"/>
              <a:t>повећали </a:t>
            </a:r>
            <a:r>
              <a:rPr lang="sr-Cyrl-RS" dirty="0"/>
              <a:t>у односу на последњу измену Одлуке о буџету за 20</a:t>
            </a:r>
            <a:r>
              <a:rPr lang="sr-Latn-R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 за</a:t>
            </a:r>
            <a:r>
              <a:rPr lang="sr-Cyrl-RS" b="1" dirty="0"/>
              <a:t> </a:t>
            </a:r>
            <a:r>
              <a:rPr lang="sr-Latn-RS" b="1" dirty="0" smtClean="0"/>
              <a:t>75.053.634,57</a:t>
            </a:r>
            <a:r>
              <a:rPr lang="sr-Cyrl-RS" b="1" dirty="0" smtClean="0"/>
              <a:t> </a:t>
            </a:r>
            <a:r>
              <a:rPr lang="sr-Cyrl-RS" dirty="0"/>
              <a:t>динара, односно за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sr-Latn-RS" b="1" dirty="0" smtClean="0"/>
              <a:t>4,9</a:t>
            </a:r>
            <a:r>
              <a:rPr lang="sr-Cyrl-RS" b="1" dirty="0" smtClean="0">
                <a:solidFill>
                  <a:srgbClr val="FF0000"/>
                </a:solidFill>
              </a:rPr>
              <a:t> </a:t>
            </a:r>
            <a:r>
              <a:rPr lang="sr-Cyrl-RS" b="1" dirty="0"/>
              <a:t>%</a:t>
            </a:r>
            <a:r>
              <a:rPr lang="sr-Cyrl-RS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785918" y="4372739"/>
            <a:ext cx="6897712" cy="1770906"/>
          </a:xfrm>
        </p:spPr>
        <p:txBody>
          <a:bodyPr>
            <a:normAutofit fontScale="55000" lnSpcReduction="20000"/>
          </a:bodyPr>
          <a:lstStyle/>
          <a:p>
            <a:r>
              <a:rPr lang="sr-Cyrl-RS" sz="4400" b="1" dirty="0">
                <a:solidFill>
                  <a:srgbClr val="0070C0"/>
                </a:solidFill>
              </a:rPr>
              <a:t>Порески приходи</a:t>
            </a:r>
            <a:r>
              <a:rPr lang="sr-Cyrl-RS" sz="4400" dirty="0">
                <a:solidFill>
                  <a:srgbClr val="0070C0"/>
                </a:solidFill>
              </a:rPr>
              <a:t> </a:t>
            </a:r>
            <a:r>
              <a:rPr lang="sr-Cyrl-RS" sz="4400" dirty="0"/>
              <a:t>су</a:t>
            </a:r>
            <a:r>
              <a:rPr lang="sr-Cyrl-RS" sz="4400" dirty="0">
                <a:solidFill>
                  <a:srgbClr val="0070C0"/>
                </a:solidFill>
              </a:rPr>
              <a:t> </a:t>
            </a:r>
            <a:r>
              <a:rPr lang="sr-Cyrl-RS" sz="4400" dirty="0"/>
              <a:t>повећани </a:t>
            </a:r>
            <a:r>
              <a:rPr lang="sr-Cyrl-RS" sz="4400" dirty="0">
                <a:latin typeface="Calibri" panose="020F0502020204030204" pitchFamily="34" charset="0"/>
              </a:rPr>
              <a:t>за </a:t>
            </a:r>
            <a:r>
              <a:rPr lang="sr-Latn-RS" sz="4400" dirty="0" smtClean="0">
                <a:latin typeface="Calibri" panose="020F0502020204030204" pitchFamily="34" charset="0"/>
              </a:rPr>
              <a:t>120.314.892</a:t>
            </a:r>
            <a:r>
              <a:rPr lang="sr-Cyrl-RS" sz="4400" dirty="0" smtClean="0">
                <a:latin typeface="Calibri" panose="020F0502020204030204" pitchFamily="34" charset="0"/>
              </a:rPr>
              <a:t> </a:t>
            </a:r>
            <a:r>
              <a:rPr lang="sr-Cyrl-RS" sz="4400" dirty="0"/>
              <a:t>динара.</a:t>
            </a:r>
            <a:endParaRPr lang="en-US" sz="4400" dirty="0"/>
          </a:p>
          <a:p>
            <a:r>
              <a:rPr lang="sr-Cyrl-RS" sz="4400" b="1" dirty="0">
                <a:solidFill>
                  <a:srgbClr val="0070C0"/>
                </a:solidFill>
              </a:rPr>
              <a:t>Примања од продаје нефинансијске имовине</a:t>
            </a:r>
            <a:r>
              <a:rPr lang="sr-Cyrl-RS" sz="4400" dirty="0">
                <a:solidFill>
                  <a:srgbClr val="0070C0"/>
                </a:solidFill>
              </a:rPr>
              <a:t> </a:t>
            </a:r>
            <a:r>
              <a:rPr lang="sr-Cyrl-RS" sz="4400" dirty="0"/>
              <a:t>су</a:t>
            </a:r>
            <a:r>
              <a:rPr lang="sr-Cyrl-RS" sz="4400" dirty="0">
                <a:solidFill>
                  <a:srgbClr val="FF0000"/>
                </a:solidFill>
              </a:rPr>
              <a:t> </a:t>
            </a:r>
            <a:r>
              <a:rPr lang="sr-Cyrl-RS" sz="4400" dirty="0"/>
              <a:t>повећана за </a:t>
            </a:r>
            <a:r>
              <a:rPr lang="sr-Cyrl-RS" sz="4400" dirty="0" smtClean="0"/>
              <a:t>2.6</a:t>
            </a:r>
            <a:r>
              <a:rPr lang="sr-Latn-RS" sz="4400" dirty="0" smtClean="0"/>
              <a:t>73</a:t>
            </a:r>
            <a:r>
              <a:rPr lang="sr-Cyrl-RS" sz="4400" dirty="0" smtClean="0"/>
              <a:t>.</a:t>
            </a:r>
            <a:r>
              <a:rPr lang="sr-Latn-RS" sz="4400" dirty="0" smtClean="0"/>
              <a:t>605</a:t>
            </a:r>
            <a:r>
              <a:rPr lang="sr-Cyrl-RS" sz="4400" dirty="0" smtClean="0"/>
              <a:t> </a:t>
            </a:r>
            <a:r>
              <a:rPr lang="sr-Cyrl-RS" sz="4400" dirty="0"/>
              <a:t>динара.</a:t>
            </a:r>
            <a:endParaRPr lang="en-US" sz="4400" dirty="0"/>
          </a:p>
          <a:p>
            <a:r>
              <a:rPr lang="sr-Cyrl-RS" sz="4400" b="1" dirty="0">
                <a:solidFill>
                  <a:srgbClr val="0070C0"/>
                </a:solidFill>
              </a:rPr>
              <a:t>Остали приходи </a:t>
            </a:r>
            <a:r>
              <a:rPr lang="sr-Cyrl-RS" sz="4400" dirty="0"/>
              <a:t>су повећани за </a:t>
            </a:r>
            <a:r>
              <a:rPr lang="sr-Latn-RS" sz="4400" dirty="0" smtClean="0"/>
              <a:t>4.639.200</a:t>
            </a:r>
            <a:r>
              <a:rPr lang="sr-Cyrl-RS" sz="4400" dirty="0" smtClean="0"/>
              <a:t> </a:t>
            </a:r>
            <a:r>
              <a:rPr lang="sr-Cyrl-RS" sz="3800" dirty="0" smtClean="0"/>
              <a:t>динара</a:t>
            </a:r>
            <a:endParaRPr lang="sr-Latn-RS" sz="3800" dirty="0" smtClean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918" y="2571744"/>
            <a:ext cx="6858048" cy="1962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400" b="1" dirty="0" smtClean="0">
                <a:solidFill>
                  <a:srgbClr val="FF0000"/>
                </a:solidFill>
              </a:rPr>
              <a:t>Пренета средства из ранијих година </a:t>
            </a:r>
            <a:r>
              <a:rPr lang="sr-Cyrl-RS" sz="2400" dirty="0" smtClean="0"/>
              <a:t>су</a:t>
            </a:r>
            <a:r>
              <a:rPr lang="sr-Cyrl-RS" sz="2400" b="1" dirty="0" smtClean="0">
                <a:solidFill>
                  <a:srgbClr val="FF0000"/>
                </a:solidFill>
              </a:rPr>
              <a:t>         </a:t>
            </a:r>
            <a:r>
              <a:rPr lang="sr-Cyrl-RS" sz="2400" dirty="0" smtClean="0"/>
              <a:t>смањена </a:t>
            </a:r>
            <a:r>
              <a:rPr lang="sr-Cyrl-RS" sz="2400" dirty="0"/>
              <a:t>за </a:t>
            </a:r>
            <a:r>
              <a:rPr lang="sr-Latn-RS" sz="2400" dirty="0" smtClean="0"/>
              <a:t>7.113.443 </a:t>
            </a:r>
            <a:r>
              <a:rPr lang="sr-Cyrl-RS" sz="2400" dirty="0" smtClean="0"/>
              <a:t> </a:t>
            </a:r>
            <a:r>
              <a:rPr lang="sr-Cyrl-RS" sz="2400" dirty="0"/>
              <a:t>динара.</a:t>
            </a:r>
            <a:endParaRPr lang="en-US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2400" b="1" dirty="0" smtClean="0">
                <a:solidFill>
                  <a:srgbClr val="FF0000"/>
                </a:solidFill>
              </a:rPr>
              <a:t> Трансфери</a:t>
            </a:r>
            <a:r>
              <a:rPr lang="sr-Cyrl-RS" sz="2400" dirty="0" smtClean="0"/>
              <a:t> </a:t>
            </a:r>
            <a:r>
              <a:rPr lang="sr-Cyrl-RS" sz="2400" dirty="0"/>
              <a:t>су смањени за </a:t>
            </a:r>
            <a:r>
              <a:rPr lang="sr-Latn-RS" sz="2400" dirty="0" smtClean="0"/>
              <a:t>45.460.619 </a:t>
            </a:r>
            <a:r>
              <a:rPr lang="sr-Cyrl-RS" sz="2400" dirty="0" smtClean="0"/>
              <a:t> </a:t>
            </a:r>
            <a:r>
              <a:rPr lang="sr-Cyrl-RS" sz="2400" dirty="0"/>
              <a:t>динара.</a:t>
            </a:r>
            <a:endParaRPr lang="en-US" sz="2400" dirty="0"/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38" y="2714620"/>
            <a:ext cx="485775" cy="785818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9" name="AutoShape 8">
            <a:extLst>
              <a:ext uri="{FF2B5EF4-FFF2-40B4-BE49-F238E27FC236}">
                <a16:creationId xmlns="" xmlns:a16="http://schemas.microsoft.com/office/drawing/2014/main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38" y="4214818"/>
            <a:ext cx="485775" cy="1693208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67987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2022.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1.599,821,504,динара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788619763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0220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2022.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94745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1549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0DA96AB-1BB4-4AFB-8B9B-A1AEF83C5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>
            <a:extLst>
              <a:ext uri="{FF2B5EF4-FFF2-40B4-BE49-F238E27FC236}">
                <a16:creationId xmlns="" xmlns:a16="http://schemas.microsoft.com/office/drawing/2014/main" id="{A58B7940-79B6-454A-BE8A-26FB06AC5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008319958"/>
              </p:ext>
            </p:extLst>
          </p:nvPr>
        </p:nvGraphicFramePr>
        <p:xfrm>
          <a:off x="928662" y="1428736"/>
          <a:ext cx="6440687" cy="4536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>
            <a:extLst>
              <a:ext uri="{FF2B5EF4-FFF2-40B4-BE49-F238E27FC236}">
                <a16:creationId xmlns="" xmlns:a16="http://schemas.microsoft.com/office/drawing/2014/main" id="{E0A478F6-E136-4D8F-AFEC-D3F880B1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z="3200" b="1" dirty="0"/>
              <a:t>Структура планираних расхода и издатака буџета</a:t>
            </a:r>
            <a:r>
              <a:rPr lang="sr-Cyrl-RS" b="1" dirty="0"/>
              <a:t> </a:t>
            </a:r>
            <a:r>
              <a:rPr lang="sr-Cyrl-RS" sz="3200" b="1" dirty="0"/>
              <a:t>за </a:t>
            </a:r>
            <a:r>
              <a:rPr lang="sr-Cyrl-RS" sz="3200" b="1" dirty="0" smtClean="0"/>
              <a:t>2022. </a:t>
            </a:r>
            <a:r>
              <a:rPr lang="sr-Cyrl-RS" sz="3200" b="1" dirty="0"/>
              <a:t>годину</a:t>
            </a:r>
            <a:endParaRPr 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688675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2021.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28596" y="1000108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2022. </a:t>
            </a:r>
            <a:r>
              <a:rPr lang="sr-Cyrl-RS" sz="2000" dirty="0"/>
              <a:t>години су се </a:t>
            </a:r>
            <a:r>
              <a:rPr lang="sr-Cyrl-RS" sz="2000" b="1" dirty="0"/>
              <a:t>повећали</a:t>
            </a:r>
            <a:r>
              <a:rPr lang="sr-Cyrl-RS" sz="2000" dirty="0"/>
              <a:t> у односу на последњу измену Одлуке о буџету за </a:t>
            </a:r>
            <a:r>
              <a:rPr lang="sr-Cyrl-RS" sz="2000" dirty="0" smtClean="0"/>
              <a:t>2021. </a:t>
            </a:r>
            <a:r>
              <a:rPr lang="sr-Cyrl-RS" sz="2000" dirty="0"/>
              <a:t>годину за </a:t>
            </a:r>
            <a:r>
              <a:rPr lang="sr-Cyrl-RS" sz="2000" b="1" dirty="0" smtClean="0"/>
              <a:t>75.053.634.57 динара</a:t>
            </a:r>
            <a:r>
              <a:rPr lang="sr-Cyrl-RS" sz="2000" dirty="0" smtClean="0"/>
              <a:t>, </a:t>
            </a:r>
            <a:r>
              <a:rPr lang="sr-Cyrl-RS" sz="2000" dirty="0"/>
              <a:t>односно за</a:t>
            </a:r>
            <a:r>
              <a:rPr lang="sr-Cyrl-RS" sz="2000" dirty="0">
                <a:solidFill>
                  <a:srgbClr val="FF0000"/>
                </a:solidFill>
              </a:rPr>
              <a:t> </a:t>
            </a:r>
            <a:r>
              <a:rPr lang="sr-Cyrl-RS" sz="2000" b="1" dirty="0" smtClean="0"/>
              <a:t>4,9%</a:t>
            </a:r>
            <a:r>
              <a:rPr lang="sr-Cyrl-RS" sz="2000" dirty="0" smtClean="0"/>
              <a:t>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000100" y="2214554"/>
            <a:ext cx="7903270" cy="1714512"/>
          </a:xfrm>
        </p:spPr>
        <p:txBody>
          <a:bodyPr rtlCol="0">
            <a:noAutofit/>
          </a:bodyPr>
          <a:lstStyle/>
          <a:p>
            <a:r>
              <a:rPr lang="sr-Cyrl-RS" sz="2000" b="1" dirty="0">
                <a:solidFill>
                  <a:srgbClr val="FF0000"/>
                </a:solidFill>
                <a:cs typeface="Arial" panose="020B0604020202020204" pitchFamily="34" charset="0"/>
              </a:rPr>
              <a:t>Дотације</a:t>
            </a:r>
            <a:r>
              <a:rPr lang="sr-Cyrl-R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000" b="1" dirty="0">
                <a:solidFill>
                  <a:srgbClr val="FF0000"/>
                </a:solidFill>
                <a:cs typeface="Arial" panose="020B0604020202020204" pitchFamily="34" charset="0"/>
              </a:rPr>
              <a:t>и трансфери </a:t>
            </a:r>
            <a:r>
              <a:rPr lang="sr-Cyrl-RS" sz="2000" dirty="0"/>
              <a:t>су смањени  за </a:t>
            </a:r>
            <a:r>
              <a:rPr lang="sr-Cyrl-RS" sz="2000" dirty="0" smtClean="0"/>
              <a:t>14.718</a:t>
            </a:r>
            <a:r>
              <a:rPr lang="en-US" sz="2000" dirty="0" smtClean="0"/>
              <a:t>.</a:t>
            </a:r>
            <a:r>
              <a:rPr lang="sr-Cyrl-RS" sz="2000" dirty="0" smtClean="0"/>
              <a:t>673 динара</a:t>
            </a:r>
            <a:r>
              <a:rPr lang="sr-Cyrl-RS" sz="2000" b="1" dirty="0"/>
              <a:t>;</a:t>
            </a:r>
          </a:p>
          <a:p>
            <a:r>
              <a:rPr lang="sr-Cyrl-RS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Остали расходи </a:t>
            </a:r>
            <a:r>
              <a:rPr lang="sr-Cyrl-RS" altLang="en-US" sz="2000" dirty="0" smtClean="0">
                <a:cs typeface="Arial" panose="020B0604020202020204" pitchFamily="34" charset="0"/>
              </a:rPr>
              <a:t>су смањени </a:t>
            </a:r>
            <a:r>
              <a:rPr lang="sr-Cyrl-RS" altLang="en-US" sz="2000" dirty="0" smtClean="0"/>
              <a:t>за 2.318.756 динара;</a:t>
            </a:r>
          </a:p>
          <a:p>
            <a:r>
              <a:rPr lang="sr-Cyrl-RS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Субвенције</a:t>
            </a:r>
            <a:r>
              <a:rPr lang="sr-Cyrl-RS" altLang="en-US" sz="2000" dirty="0" smtClean="0">
                <a:cs typeface="Arial" panose="020B0604020202020204" pitchFamily="34" charset="0"/>
              </a:rPr>
              <a:t> су смањене </a:t>
            </a:r>
            <a:r>
              <a:rPr lang="sr-Cyrl-RS" altLang="en-US" sz="2000" dirty="0" smtClean="0"/>
              <a:t>за 28.722.000  динара;</a:t>
            </a:r>
          </a:p>
          <a:p>
            <a:r>
              <a:rPr lang="sr-Cyrl-RS" altLang="en-U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Расходи из области социјалне заштите</a:t>
            </a:r>
            <a:r>
              <a:rPr lang="sr-Cyrl-RS" altLang="en-US" sz="2000" dirty="0" smtClean="0">
                <a:cs typeface="Arial" panose="020B0604020202020204" pitchFamily="34" charset="0"/>
              </a:rPr>
              <a:t> су смањене </a:t>
            </a:r>
            <a:r>
              <a:rPr lang="sr-Cyrl-RS" altLang="en-US" sz="2000" dirty="0" smtClean="0"/>
              <a:t>за 5.152.074 динара;</a:t>
            </a:r>
          </a:p>
          <a:p>
            <a:endParaRPr lang="en-US" altLang="en-US" sz="2000" dirty="0" smtClean="0"/>
          </a:p>
          <a:p>
            <a:pPr lvl="0"/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="" xmlns:a16="http://schemas.microsoft.com/office/drawing/2014/main" id="{DF5F1BD0-CA20-43F9-91B5-9B94D8254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00" y="3929066"/>
            <a:ext cx="6781946" cy="2408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Расходи за запослене </a:t>
            </a: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су </a:t>
            </a:r>
            <a:r>
              <a:rPr lang="sr-Cyrl-RS" sz="2000" dirty="0" smtClean="0">
                <a:latin typeface="+mn-lt"/>
              </a:rPr>
              <a:t>повећани су за 33</a:t>
            </a:r>
            <a:r>
              <a:rPr lang="en-US" sz="2000" dirty="0" smtClean="0">
                <a:latin typeface="+mn-lt"/>
              </a:rPr>
              <a:t>.</a:t>
            </a:r>
            <a:r>
              <a:rPr lang="sr-Cyrl-RS" sz="2000" dirty="0" smtClean="0">
                <a:latin typeface="+mn-lt"/>
              </a:rPr>
              <a:t>497</a:t>
            </a:r>
            <a:r>
              <a:rPr lang="en-US" sz="2000" dirty="0" smtClean="0">
                <a:latin typeface="+mn-lt"/>
              </a:rPr>
              <a:t>.</a:t>
            </a:r>
            <a:r>
              <a:rPr lang="sr-Cyrl-RS" sz="2000" dirty="0" smtClean="0">
                <a:latin typeface="+mn-lt"/>
              </a:rPr>
              <a:t>430 динара;</a:t>
            </a:r>
            <a:endParaRPr lang="en-US" sz="2000" dirty="0" smtClean="0">
              <a:latin typeface="+mn-lt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Коришћење </a:t>
            </a:r>
            <a:r>
              <a:rPr lang="sr-Cyrl-RS" sz="20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роба и услуга</a:t>
            </a:r>
            <a:r>
              <a:rPr lang="sr-Cyrl-RS" sz="2000" dirty="0">
                <a:solidFill>
                  <a:srgbClr val="0070C0"/>
                </a:solidFill>
                <a:latin typeface="+mn-lt"/>
              </a:rPr>
              <a:t> </a:t>
            </a:r>
            <a:r>
              <a:rPr lang="sr-Cyrl-RS" sz="2000" dirty="0">
                <a:solidFill>
                  <a:schemeClr val="accent1"/>
                </a:solidFill>
                <a:latin typeface="+mn-lt"/>
              </a:rPr>
              <a:t>с</a:t>
            </a:r>
            <a:r>
              <a:rPr lang="sr-Cyrl-RS" sz="2000" dirty="0">
                <a:latin typeface="+mn-lt"/>
              </a:rPr>
              <a:t>у повећани за</a:t>
            </a:r>
            <a:r>
              <a:rPr lang="sr-Cyrl-R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63</a:t>
            </a:r>
            <a:r>
              <a:rPr lang="en-US" sz="2000" dirty="0" smtClean="0">
                <a:latin typeface="+mn-lt"/>
                <a:cs typeface="Arial" panose="020B0604020202020204" pitchFamily="34" charset="0"/>
              </a:rPr>
              <a:t>.</a:t>
            </a: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707.032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динара</a:t>
            </a:r>
            <a:r>
              <a:rPr lang="sr-Cyrl-RS" sz="2000" b="1" dirty="0">
                <a:solidFill>
                  <a:schemeClr val="hlink"/>
                </a:solidFill>
                <a:latin typeface="+mn-lt"/>
                <a:ea typeface="SimSun" panose="02010600030101010101" pitchFamily="2" charset="-122"/>
              </a:rPr>
              <a:t>;</a:t>
            </a:r>
            <a:endParaRPr lang="en-US" sz="2000" b="1" dirty="0">
              <a:solidFill>
                <a:schemeClr val="hlink"/>
              </a:solidFill>
              <a:latin typeface="+mn-lt"/>
              <a:ea typeface="SimSun" panose="02010600030101010101" pitchFamily="2" charset="-122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sr-Cyrl-RS" altLang="en-US" sz="20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Средства резерве </a:t>
            </a:r>
            <a:r>
              <a:rPr lang="sr-Cyrl-RS" altLang="en-US" sz="2000" dirty="0" smtClean="0">
                <a:latin typeface="+mn-lt"/>
                <a:cs typeface="Arial" panose="020B0604020202020204" pitchFamily="34" charset="0"/>
              </a:rPr>
              <a:t>су повећана  за</a:t>
            </a:r>
            <a:r>
              <a:rPr lang="sr-Cyrl-RS" altLang="en-US" sz="200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altLang="en-US" sz="2000" dirty="0" smtClean="0">
                <a:latin typeface="+mn-lt"/>
                <a:cs typeface="Arial" panose="020B0604020202020204" pitchFamily="34" charset="0"/>
              </a:rPr>
              <a:t>12.735.929 динара;</a:t>
            </a:r>
            <a:endParaRPr lang="en-US" altLang="en-US" sz="2000" dirty="0" smtClean="0">
              <a:latin typeface="+mn-lt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r-Cyrl-RS" sz="20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Капитални </a:t>
            </a:r>
            <a:r>
              <a:rPr lang="sr-Cyrl-RS" sz="20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издаци </a:t>
            </a:r>
            <a:r>
              <a:rPr lang="sr-Cyrl-RS" sz="2000" dirty="0">
                <a:latin typeface="+mn-lt"/>
              </a:rPr>
              <a:t>су</a:t>
            </a:r>
            <a:r>
              <a:rPr lang="sr-Cyrl-RS" sz="2000" b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r-Cyrl-RS" sz="2000" dirty="0">
                <a:latin typeface="+mn-lt"/>
              </a:rPr>
              <a:t>повећани </a:t>
            </a:r>
            <a:r>
              <a:rPr lang="sr-Cyrl-RS" sz="2000" dirty="0">
                <a:latin typeface="+mn-lt"/>
                <a:cs typeface="Arial" panose="020B0604020202020204" pitchFamily="34" charset="0"/>
              </a:rPr>
              <a:t>за </a:t>
            </a:r>
            <a:r>
              <a:rPr lang="sr-Cyrl-RS" sz="2000" dirty="0" smtClean="0">
                <a:latin typeface="+mn-lt"/>
                <a:cs typeface="Arial" panose="020B0604020202020204" pitchFamily="34" charset="0"/>
              </a:rPr>
              <a:t>9.510.258 динара;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sr-Cyrl-RS" sz="20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Остали издаци </a:t>
            </a:r>
            <a:r>
              <a:rPr lang="sr-Cyrl-RS" sz="2000" dirty="0" smtClean="0"/>
              <a:t>су</a:t>
            </a:r>
            <a:r>
              <a:rPr lang="sr-Cyrl-RS" sz="20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r-Cyrl-RS" sz="2000" dirty="0" smtClean="0"/>
              <a:t>повећани </a:t>
            </a:r>
            <a:r>
              <a:rPr lang="sr-Cyrl-RS" sz="2000" dirty="0" smtClean="0">
                <a:cs typeface="Arial" panose="020B0604020202020204" pitchFamily="34" charset="0"/>
              </a:rPr>
              <a:t>за 4.195.734  динара;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sr-Latn-R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20" y="2285992"/>
            <a:ext cx="485775" cy="1285884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5" name="AutoShape 7">
            <a:extLst>
              <a:ext uri="{FF2B5EF4-FFF2-40B4-BE49-F238E27FC236}">
                <a16:creationId xmlns="" xmlns:a16="http://schemas.microsoft.com/office/drawing/2014/main" id="{E8CC32D7-D5E1-4181-896E-E3B51070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148" y="4071942"/>
            <a:ext cx="485775" cy="2143140"/>
          </a:xfrm>
          <a:prstGeom prst="upArrow">
            <a:avLst>
              <a:gd name="adj1" fmla="val 50000"/>
              <a:gd name="adj2" fmla="val 4722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5160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1730198"/>
              </p:ext>
            </p:extLst>
          </p:nvPr>
        </p:nvGraphicFramePr>
        <p:xfrm>
          <a:off x="91846" y="980729"/>
          <a:ext cx="8960308" cy="5978621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519445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2022.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2879">
                <a:tc>
                  <a:txBody>
                    <a:bodyPr/>
                    <a:lstStyle/>
                    <a:p>
                      <a:r>
                        <a:rPr lang="sr-Cyrl-RS" sz="1200" kern="1200" dirty="0">
                          <a:effectLst/>
                        </a:rPr>
                        <a:t>Програм 1. Становање, урбанизам и просторно планирање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48.437.000</a:t>
                      </a:r>
                      <a:endParaRPr lang="sr-Latn-R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3,%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94.500.000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6%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3. Локални економски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6.000.000</a:t>
                      </a:r>
                      <a:endParaRPr lang="sr-Latn-R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0%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000" dirty="0"/>
                        <a:t>0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5. Пољопривреда и рурални развој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1.000.000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0%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6. Заштита животне средине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22.100.000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1%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416589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7. Организација саобраћаја и саобраћајна инфраструктура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263.850.000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16%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8. Предшколско васпитање и образовање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290.769.877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18%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9. Основно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95.700.000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6%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200" dirty="0"/>
                        <a:t>Програм 10. Средње образовање и васпитање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29.000.000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2%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59.224.000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4%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12. Здравствена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9.000.000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1%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13. Развој културе и информисања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143.180.322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9%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62.000.000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4%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391.543.423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24%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63.516.882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4%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87707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17. Енергетска ефикасност  и обновљиви извори енергије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20.000.000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sz="1000" dirty="0" smtClean="0"/>
                        <a:t>1%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978124"/>
                  </a:ext>
                </a:extLst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dirty="0"/>
                        <a:t>Укупни расходи по програмима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 smtClean="0"/>
                        <a:t>1.599.821.504</a:t>
                      </a:r>
                      <a:endParaRPr lang="sr-Latn-R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/>
                        <a:t>100%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>
          <a:xfrm>
            <a:off x="6547864" y="6318621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58C6B10-B262-4F5D-BE59-BA95195C1D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527"/>
            <a:ext cx="2915816" cy="250038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A0E093D9-5116-46F5-BB76-9726B86F49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164" y="3717032"/>
            <a:ext cx="2062835" cy="252028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88B8FE9D-FAC2-4754-9B92-EDBC56EB377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164" y="381546"/>
            <a:ext cx="1916905" cy="252028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65657226-1A48-4A04-A4ED-CE7802CBA4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6635"/>
            <a:ext cx="2915815" cy="31206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C1F06E3E-9F87-44B9-B2C4-AFFC7F82731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9" y="356816"/>
            <a:ext cx="3662906" cy="58804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="" xmlns:p14="http://schemas.microsoft.com/office/powerpoint/2010/main" val="20670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r-Cyrl-RS" sz="3100" b="1" dirty="0"/>
              <a:t>Структура расхода по буџетским програмима</a:t>
            </a:r>
            <a:endParaRPr lang="en-US" sz="2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="" xmlns:a16="http://schemas.microsoft.com/office/drawing/2014/main" id="{35CA3346-52C3-4B96-A757-C775AAA1D5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21884230"/>
              </p:ext>
            </p:extLst>
          </p:nvPr>
        </p:nvGraphicFramePr>
        <p:xfrm>
          <a:off x="571472" y="1428736"/>
          <a:ext cx="6792416" cy="4871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3453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и индиректним буџетским 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97567911"/>
              </p:ext>
            </p:extLst>
          </p:nvPr>
        </p:nvGraphicFramePr>
        <p:xfrm>
          <a:off x="357158" y="1357298"/>
          <a:ext cx="7703147" cy="521497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7918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78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28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4058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429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Р. </a:t>
                      </a:r>
                      <a:r>
                        <a:rPr lang="en-US" sz="1200" dirty="0" err="1">
                          <a:effectLst/>
                        </a:rPr>
                        <a:t>бр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Назив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Cyrl-RS" sz="1200" dirty="0">
                          <a:effectLst/>
                        </a:rPr>
                        <a:t>буџетског </a:t>
                      </a:r>
                      <a:r>
                        <a:rPr lang="en-US" sz="1200" dirty="0" err="1">
                          <a:effectLst/>
                        </a:rPr>
                        <a:t>корисника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Latn-RS" sz="1200" dirty="0" smtClean="0"/>
                        <a:t>202</a:t>
                      </a:r>
                      <a:r>
                        <a:rPr lang="sr-Cyrl-RS" sz="1200" dirty="0" smtClean="0"/>
                        <a:t>2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кориснику</a:t>
                      </a:r>
                      <a:endParaRPr lang="en-US" sz="12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Скупштина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sr-Cyrl-RS" sz="1500" dirty="0">
                          <a:effectLst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38.677.702</a:t>
                      </a:r>
                      <a:endParaRPr lang="sr-Latn-R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7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92.083.603</a:t>
                      </a:r>
                      <a:endParaRPr lang="sr-Latn-R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Општинско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веће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6.450.000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300.451.000</a:t>
                      </a:r>
                      <a:endParaRPr lang="sr-Cyrl-R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Општинско </a:t>
                      </a:r>
                      <a:r>
                        <a:rPr lang="en-US" sz="1500" dirty="0" err="1">
                          <a:effectLst/>
                        </a:rPr>
                        <a:t>правобранилаштво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15.580.000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3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Месне</a:t>
                      </a:r>
                      <a:r>
                        <a:rPr lang="en-US" sz="1500" dirty="0">
                          <a:effectLst/>
                        </a:rPr>
                        <a:t> </a:t>
                      </a:r>
                      <a:r>
                        <a:rPr lang="en-US" sz="1500" dirty="0" err="1">
                          <a:effectLst/>
                        </a:rPr>
                        <a:t>заједнице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23.315.000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40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</a:rPr>
                        <a:t>Културни центар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40.250.000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</a:rPr>
                        <a:t>Библиотека</a:t>
                      </a:r>
                      <a:r>
                        <a:rPr lang="sr-Cyrl-RS" sz="1500" dirty="0">
                          <a:effectLst/>
                        </a:rPr>
                        <a:t> “Милутин Срећковић”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40.912.322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714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9.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Историјски</a:t>
                      </a:r>
                      <a:r>
                        <a:rPr lang="sr-Cyrl-RS" sz="1500" baseline="0" dirty="0">
                          <a:effectLst/>
                          <a:latin typeface="Calibri" pitchFamily="34" charset="0"/>
                          <a:ea typeface="Times New Roman"/>
                        </a:rPr>
                        <a:t> архив”Верослава Вељашевић”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22.086.000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000" dirty="0">
                          <a:effectLst/>
                          <a:latin typeface="Calibri" pitchFamily="34" charset="0"/>
                          <a:ea typeface="Times New Roman"/>
                        </a:rPr>
                        <a:t>10</a:t>
                      </a:r>
                      <a:endParaRPr lang="en-US" sz="10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Народни музеј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27.932.000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11.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Предшколска установа”Чика Јова</a:t>
                      </a:r>
                      <a:r>
                        <a:rPr lang="sr-Cyrl-RS" sz="1500" baseline="0" dirty="0">
                          <a:effectLst/>
                          <a:latin typeface="Calibri" pitchFamily="34" charset="0"/>
                          <a:ea typeface="Times New Roman"/>
                        </a:rPr>
                        <a:t> Змај”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290.769.877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12.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Центар</a:t>
                      </a:r>
                      <a:r>
                        <a:rPr lang="sr-Cyrl-RS" sz="1500" baseline="0" dirty="0">
                          <a:effectLst/>
                          <a:latin typeface="Calibri" pitchFamily="34" charset="0"/>
                          <a:ea typeface="Times New Roman"/>
                        </a:rPr>
                        <a:t> за социјални рад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17.520.000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Дневни</a:t>
                      </a:r>
                      <a:r>
                        <a:rPr lang="sr-Cyrl-RS" sz="1500" baseline="0" dirty="0">
                          <a:effectLst/>
                          <a:latin typeface="Calibri" pitchFamily="34" charset="0"/>
                          <a:ea typeface="Times New Roman"/>
                        </a:rPr>
                        <a:t> боравак”Пуж”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11.204.000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Основно образовање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95.700.000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Средње образовање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29.000.000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16.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Calibri" pitchFamily="34" charset="0"/>
                          <a:ea typeface="Times New Roman"/>
                        </a:rPr>
                        <a:t>Дом здравља</a:t>
                      </a:r>
                      <a:r>
                        <a:rPr lang="sr-Cyrl-RS" sz="1500" baseline="0" dirty="0">
                          <a:effectLst/>
                          <a:latin typeface="Calibri" pitchFamily="34" charset="0"/>
                          <a:ea typeface="Times New Roman"/>
                        </a:rPr>
                        <a:t> и Апотека”Здравље”</a:t>
                      </a:r>
                      <a:endParaRPr lang="en-US" sz="15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9.000.000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460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119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1224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252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У К У П Н О: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Times New Roman"/>
                          <a:ea typeface="Times New Roman"/>
                        </a:rPr>
                        <a:t>1.599.821.504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7613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97453060"/>
              </p:ext>
            </p:extLst>
          </p:nvPr>
        </p:nvGraphicFramePr>
        <p:xfrm>
          <a:off x="571472" y="642918"/>
          <a:ext cx="7632279" cy="5729831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22863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13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117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0117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7209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028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2022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2023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Cyrl-RS" sz="1500" dirty="0" smtClean="0">
                          <a:effectLst/>
                        </a:rPr>
                        <a:t>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1.Просторни план општине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.000.000</a:t>
                      </a:r>
                      <a:endParaRPr lang="sr-Cyrl-R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7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Latn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2.K</a:t>
                      </a: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атастарско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топографске подлоге за спровођење пројекта за објекте јавне намене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600.000</a:t>
                      </a:r>
                      <a:endParaRPr lang="sr-Cyrl-R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9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3.Урбанистички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пројекат за Влајића брдо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600.000</a:t>
                      </a:r>
                      <a:endParaRPr lang="sr-Cyrl-RS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20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4.Урбанистучки пројекат за приступну саобраћајницу</a:t>
                      </a:r>
                      <a:r>
                        <a:rPr lang="sr-Cyrl-RS" sz="1100" b="1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за ППОВ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600.000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7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5.Пројекат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</a:t>
                      </a: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обилазница </a:t>
                      </a: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од ул.Главашаве,Васе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Пелагића до улице Мајора Гавриловића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6</a:t>
                      </a: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. Пројектне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документације саобраћајница у граду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3.100.000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11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7.Пројекат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за пут за Мраморац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600.000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559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8.Пројектно техничка документација за водоводне и канализационе линије у граду</a:t>
                      </a:r>
                      <a:endParaRPr lang="en-US" sz="1100" dirty="0" smtClean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403.000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87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9.Пројекти енергетске ефикасности за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објекте јавне намене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300.000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7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10.Пројекат реконструкције ,адаптације и санације</a:t>
                      </a:r>
                      <a:r>
                        <a:rPr lang="sr-Cyrl-RS" sz="1100" baseline="0" dirty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и инвестиционог 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одржавања објеката јавне намене.</a:t>
                      </a:r>
                      <a:endParaRPr lang="sr-Cyrl-RS" sz="1100" baseline="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2.800.000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20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11.Пројекат  реконструкција  “Паланачке гимназије”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6.797.000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0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12.Откуп земљишта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за проширење новог гробља”Каменац”за изградњу обилазнице код ул.Мајора Гавриловића преко Ивачког потока а до улице Главашеве,за комплетирање парцеле ради изградње ППОВ за азил за псе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72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Најважнији капитални пројекти</a:t>
            </a:r>
            <a:endParaRPr lang="en-US" sz="3000" dirty="0"/>
          </a:p>
        </p:txBody>
      </p:sp>
    </p:spTree>
    <p:extLst>
      <p:ext uri="{BB962C8B-B14F-4D97-AF65-F5344CB8AC3E}">
        <p14:creationId xmlns="" xmlns:p14="http://schemas.microsoft.com/office/powerpoint/2010/main" val="21742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5" name="Content Placeholder 7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297453060"/>
              </p:ext>
            </p:extLst>
          </p:nvPr>
        </p:nvGraphicFramePr>
        <p:xfrm>
          <a:off x="428596" y="357166"/>
          <a:ext cx="7989469" cy="5578489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617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19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2296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effectLst/>
                        </a:rPr>
                        <a:t>Назив пројекта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средства (и</a:t>
                      </a:r>
                      <a:r>
                        <a:rPr lang="en-US" sz="1600" dirty="0" err="1">
                          <a:effectLst/>
                        </a:rPr>
                        <a:t>знос</a:t>
                      </a:r>
                      <a:r>
                        <a:rPr lang="en-US" sz="1600" dirty="0">
                          <a:effectLst/>
                        </a:rPr>
                        <a:t> у </a:t>
                      </a:r>
                      <a:r>
                        <a:rPr lang="en-US" sz="1600" dirty="0" err="1">
                          <a:effectLst/>
                        </a:rPr>
                        <a:t>динарима</a:t>
                      </a:r>
                      <a:r>
                        <a:rPr lang="sr-Cyrl-RS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8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2022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 smtClean="0">
                          <a:effectLst/>
                        </a:rPr>
                        <a:t>2023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Cyrl-RS" sz="1500" dirty="0" smtClean="0">
                          <a:effectLst/>
                        </a:rPr>
                        <a:t>4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13.Реконструкција и уређење спортских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терена и дечијих игралишта на територији општине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28.000.000</a:t>
                      </a:r>
                      <a:endParaRPr lang="sr-Cyrl-R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14.ПИзградња капела у Азањи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и Глибовцу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5.000.000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15.Опремање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локације на к.п.бр.6320/34 КО Паланка1 за изградњу вишепородичног стамбеног објекта за Комесаријат за избеглице и миграције-обавезе из претходног периода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1.100.000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97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b="1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17.Изградња главног фекалног колектора од ул.Мајора Гавриловића</a:t>
                      </a:r>
                      <a:r>
                        <a:rPr lang="sr-Cyrl-RS" sz="1100" b="1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до ул.Васе Пелагића-обавеза из претходног периода</a:t>
                      </a: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15.200.000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18.Изградња</a:t>
                      </a:r>
                      <a:r>
                        <a:rPr lang="sr-Cyrl-RS" sz="1100" baseline="0" dirty="0" smtClean="0">
                          <a:effectLst/>
                          <a:latin typeface="Arial Narrow" pitchFamily="34" charset="0"/>
                          <a:ea typeface="Times New Roman"/>
                          <a:cs typeface="Rod" pitchFamily="49" charset="-79"/>
                        </a:rPr>
                        <a:t> објеката јавне расвете</a:t>
                      </a: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100" dirty="0" smtClean="0">
                          <a:effectLst/>
                          <a:latin typeface="Times New Roman"/>
                          <a:ea typeface="Times New Roman"/>
                        </a:rPr>
                        <a:t>10.000.000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5401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954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3281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/>
              <a:t>Уколико сте заинтересовани да сагледате у целини Одлуку о буџету општине Смедеревска Паланка за </a:t>
            </a:r>
            <a:r>
              <a:rPr lang="sr-Cyrl-RS" dirty="0" smtClean="0"/>
              <a:t>2022. </a:t>
            </a:r>
            <a:r>
              <a:rPr lang="sr-Cyrl-RS" dirty="0"/>
              <a:t>годину, исту можете преузети на следећем линку интернет странице</a:t>
            </a:r>
            <a:r>
              <a:rPr lang="en-US" dirty="0"/>
              <a:t> O</a:t>
            </a:r>
            <a:r>
              <a:rPr lang="sr-Cyrl-RS" dirty="0"/>
              <a:t>пштин</a:t>
            </a:r>
            <a:r>
              <a:rPr lang="en-US" dirty="0"/>
              <a:t>e</a:t>
            </a:r>
            <a:r>
              <a:rPr lang="sr-Cyrl-RS" dirty="0"/>
              <a:t> Смедеревска Паланка: 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https://www.smederevskapalanka.rs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2768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Cyrl-RS" dirty="0"/>
              <a:t>Појам 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202</a:t>
            </a:r>
            <a:r>
              <a:rPr lang="sr-Latn-RS" dirty="0" smtClean="0"/>
              <a:t>2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sr-Latn-R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202</a:t>
            </a:r>
            <a:r>
              <a:rPr lang="sr-Latn-RS" dirty="0" smtClean="0"/>
              <a:t>2</a:t>
            </a:r>
            <a:r>
              <a:rPr lang="sr-Cyrl-RS" dirty="0" smtClean="0"/>
              <a:t>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</a:t>
            </a:r>
            <a:r>
              <a:rPr lang="sr-Latn-RS" dirty="0" smtClean="0"/>
              <a:t>21</a:t>
            </a:r>
            <a:r>
              <a:rPr lang="sr-Cyrl-RS" dirty="0" smtClean="0"/>
              <a:t>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и индиректним 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Најважнији капитални </a:t>
            </a:r>
            <a:r>
              <a:rPr lang="sr-Cyrl-RS" dirty="0" smtClean="0"/>
              <a:t>пројекти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789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endParaRPr lang="en-US" dirty="0"/>
          </a:p>
          <a:p>
            <a:pPr algn="just"/>
            <a:r>
              <a:rPr lang="sr-Cyrl-RS" dirty="0"/>
              <a:t>	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општине</a:t>
            </a:r>
            <a:r>
              <a:rPr lang="sr-Latn-RS" dirty="0">
                <a:solidFill>
                  <a:srgbClr val="FF0000"/>
                </a:solidFill>
              </a:rPr>
              <a:t> </a:t>
            </a:r>
            <a:r>
              <a:rPr lang="sr-Cyrl-RS" dirty="0"/>
              <a:t>Смедеревска Паланка за </a:t>
            </a:r>
            <a:r>
              <a:rPr lang="sr-Cyrl-RS" dirty="0" smtClean="0"/>
              <a:t>202</a:t>
            </a:r>
            <a:r>
              <a:rPr lang="sr-Latn-RS" dirty="0" smtClean="0"/>
              <a:t>2</a:t>
            </a:r>
            <a:r>
              <a:rPr lang="sr-Cyrl-RS" dirty="0" smtClean="0"/>
              <a:t>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Смедеревске Паланке 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/>
          </a:p>
          <a:p>
            <a:pPr algn="r"/>
            <a:r>
              <a:rPr lang="sr-Cyrl-RS" dirty="0"/>
              <a:t>Никола Вучен</a:t>
            </a:r>
          </a:p>
          <a:p>
            <a:pPr algn="r"/>
            <a:r>
              <a:rPr lang="sr-Cyrl-RS" dirty="0"/>
              <a:t>Председник општине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9683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175254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7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Председник 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Општинско веће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Општинска 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700" dirty="0">
                <a:latin typeface="Calibri" panose="020F0502020204030204" pitchFamily="34" charset="0"/>
                <a:cs typeface="Calibri" panose="020F0502020204030204" pitchFamily="34" charset="0"/>
              </a:rPr>
              <a:t>	- </a:t>
            </a:r>
            <a:r>
              <a:rPr lang="sr-Cyrl-RS" altLang="en-US" sz="17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Општинско правобранилаштво</a:t>
            </a:r>
            <a:endParaRPr lang="ru-RU" altLang="en-US" sz="17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1520824"/>
            <a:ext cx="4038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Културни центар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Библиотека»Милутин Срећковић»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Народни музеј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Latn-RS" altLang="en-US" sz="1700" dirty="0">
                <a:cs typeface="Calibri" panose="020F0502020204030204" pitchFamily="34" charset="0"/>
              </a:rPr>
              <a:t>A</a:t>
            </a:r>
            <a:r>
              <a:rPr lang="sr-Cyrl-RS" altLang="en-US" sz="1700" dirty="0">
                <a:cs typeface="Calibri" panose="020F0502020204030204" pitchFamily="34" charset="0"/>
              </a:rPr>
              <a:t>рхив “Верослава Вељашевић”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Предшколска установа»Чика Јова Змај»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Месне заједнице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</a:t>
            </a:r>
            <a:r>
              <a:rPr lang="sr-Cyrl-RS" altLang="en-US" sz="1700" dirty="0">
                <a:cs typeface="Calibri" panose="020F0502020204030204" pitchFamily="34" charset="0"/>
              </a:rPr>
              <a:t>Центар за развој спорта у ликвидацији</a:t>
            </a:r>
          </a:p>
          <a:p>
            <a:pPr>
              <a:spcBef>
                <a:spcPct val="20000"/>
              </a:spcBef>
            </a:pPr>
            <a:r>
              <a:rPr lang="sr-Cyrl-RS" altLang="en-US" sz="1700" dirty="0">
                <a:cs typeface="Calibri" panose="020F0502020204030204" pitchFamily="34" charset="0"/>
              </a:rPr>
              <a:t>    -Општинска туристичка организација у ликвидацији</a:t>
            </a:r>
            <a:endParaRPr lang="ru-RU" altLang="en-US" sz="17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948" y="3982665"/>
            <a:ext cx="4038600" cy="255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7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Здравствене институције (домови здравља)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Социјалне институције (Центар за социјални рад,Дневни боравак Пуж)</a:t>
            </a:r>
          </a:p>
          <a:p>
            <a:pPr>
              <a:spcBef>
                <a:spcPct val="20000"/>
              </a:spcBef>
            </a:pPr>
            <a:r>
              <a:rPr lang="ru-RU" altLang="en-US" sz="1700" dirty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7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општину Смедеревска Паланка</a:t>
            </a:r>
            <a:r>
              <a:rPr lang="sr-Latn-RS" sz="1700" dirty="0"/>
              <a:t> </a:t>
            </a:r>
            <a:r>
              <a:rPr lang="sr-Cyrl-RS" sz="1700" dirty="0"/>
              <a:t>најважнијег 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="" xmlns:p14="http://schemas.microsoft.com/office/powerpoint/2010/main" val="2641440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70362949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Грађани и њихова удружења</a:t>
            </a:r>
            <a:endParaRPr lang="en-US" sz="1000" dirty="0"/>
          </a:p>
        </p:txBody>
      </p:sp>
      <p:sp>
        <p:nvSpPr>
          <p:cNvPr id="6" name="Oval 5"/>
          <p:cNvSpPr/>
          <p:nvPr/>
        </p:nvSpPr>
        <p:spPr>
          <a:xfrm>
            <a:off x="5868144" y="4869160"/>
            <a:ext cx="1080120" cy="9361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Јавна предузећа</a:t>
            </a:r>
            <a:endParaRPr lang="en-US" sz="1000" dirty="0"/>
          </a:p>
        </p:txBody>
      </p:sp>
    </p:spTree>
    <p:extLst>
      <p:ext uri="{BB962C8B-B14F-4D97-AF65-F5344CB8AC3E}">
        <p14:creationId xmlns="" xmlns:p14="http://schemas.microsoft.com/office/powerpoint/2010/main" val="1468475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="" xmlns:p14="http://schemas.microsoft.com/office/powerpoint/2010/main" val="1195913323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006950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/>
              <a:t>општине</a:t>
            </a:r>
            <a:r>
              <a:rPr lang="sr-Cyrl-RS" sz="1700" dirty="0">
                <a:solidFill>
                  <a:srgbClr val="FF0000"/>
                </a:solidFill>
              </a:rPr>
              <a:t> </a:t>
            </a:r>
            <a:r>
              <a:rPr lang="sr-Cyrl-RS" sz="1700" dirty="0"/>
              <a:t>Смедеревска Паланка за </a:t>
            </a:r>
            <a:r>
              <a:rPr lang="sr-Cyrl-RS" sz="1700" dirty="0" smtClean="0"/>
              <a:t>202</a:t>
            </a:r>
            <a:r>
              <a:rPr lang="sr-Latn-RS" sz="1700" dirty="0" smtClean="0"/>
              <a:t>2</a:t>
            </a:r>
            <a:r>
              <a:rPr lang="sr-Cyrl-RS" sz="1700" dirty="0" smtClean="0"/>
              <a:t>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буџету општине Смедеревска Паланка за  </a:t>
            </a:r>
            <a:r>
              <a:rPr lang="sr-Cyrl-RS" sz="1700" dirty="0" smtClean="0"/>
              <a:t>202</a:t>
            </a:r>
            <a:r>
              <a:rPr lang="sr-Latn-RS" sz="1700" dirty="0" smtClean="0"/>
              <a:t>2</a:t>
            </a:r>
            <a:r>
              <a:rPr lang="sr-Cyrl-RS" sz="1700" dirty="0" smtClean="0"/>
              <a:t>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1.</a:t>
            </a:r>
            <a:r>
              <a:rPr lang="sr-Latn-RS" sz="1700" dirty="0" smtClean="0"/>
              <a:t>569.924.504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/>
              <a:t>динара, пренета средства из ранијих година у износу од </a:t>
            </a:r>
            <a:r>
              <a:rPr lang="sr-Latn-RS" sz="1700" dirty="0" smtClean="0"/>
              <a:t>2</a:t>
            </a:r>
            <a:r>
              <a:rPr lang="sr-Cyrl-RS" sz="1700" dirty="0" smtClean="0"/>
              <a:t>.</a:t>
            </a:r>
            <a:r>
              <a:rPr lang="sr-Latn-RS" sz="1700" dirty="0" smtClean="0"/>
              <a:t>137</a:t>
            </a:r>
            <a:r>
              <a:rPr lang="sr-Cyrl-RS" sz="1700" dirty="0" smtClean="0"/>
              <a:t>.000 </a:t>
            </a:r>
            <a:r>
              <a:rPr lang="sr-Cyrl-RS" sz="1700" dirty="0"/>
              <a:t>динара и средства из осталих извора у износу од </a:t>
            </a:r>
            <a:r>
              <a:rPr lang="sr-Cyrl-RS" sz="1700" dirty="0" smtClean="0"/>
              <a:t>2</a:t>
            </a:r>
            <a:r>
              <a:rPr lang="sr-Latn-RS" sz="1700" dirty="0" smtClean="0"/>
              <a:t>9</a:t>
            </a:r>
            <a:r>
              <a:rPr lang="sr-Cyrl-RS" sz="1700" dirty="0" smtClean="0"/>
              <a:t>.</a:t>
            </a:r>
            <a:r>
              <a:rPr lang="sr-Latn-RS" sz="1700" dirty="0" smtClean="0"/>
              <a:t>897</a:t>
            </a:r>
            <a:r>
              <a:rPr lang="sr-Cyrl-RS" sz="1700" dirty="0" smtClean="0"/>
              <a:t>.</a:t>
            </a:r>
            <a:r>
              <a:rPr lang="sr-Latn-RS" sz="1700" dirty="0" smtClean="0"/>
              <a:t>000</a:t>
            </a:r>
            <a:r>
              <a:rPr lang="sr-Cyrl-RS" sz="1700" dirty="0" smtClean="0"/>
              <a:t> </a:t>
            </a:r>
            <a:r>
              <a:rPr lang="sr-Cyrl-RS" sz="1700" dirty="0"/>
              <a:t>динара.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2521775680"/>
              </p:ext>
            </p:extLst>
          </p:nvPr>
        </p:nvGraphicFramePr>
        <p:xfrm>
          <a:off x="928662" y="471488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 smtClean="0"/>
              <a:t>1.</a:t>
            </a:r>
            <a:r>
              <a:rPr lang="sr-Latn-RS" sz="4400" b="1" dirty="0" smtClean="0"/>
              <a:t>599</a:t>
            </a:r>
            <a:r>
              <a:rPr lang="sr-Cyrl-RS" sz="4400" b="1" dirty="0" smtClean="0"/>
              <a:t>.</a:t>
            </a:r>
            <a:r>
              <a:rPr lang="sr-Latn-RS" sz="4400" b="1" dirty="0" smtClean="0"/>
              <a:t>821</a:t>
            </a:r>
            <a:r>
              <a:rPr lang="sr-Cyrl-RS" sz="4400" b="1" dirty="0" smtClean="0"/>
              <a:t>. </a:t>
            </a:r>
            <a:r>
              <a:rPr lang="sr-Latn-RS" sz="4400" b="1" dirty="0" smtClean="0"/>
              <a:t>504</a:t>
            </a:r>
            <a:r>
              <a:rPr lang="en-GB" sz="4400" b="1" dirty="0" smtClean="0"/>
              <a:t> </a:t>
            </a:r>
            <a:r>
              <a:rPr lang="sr-Cyrl-RS" sz="3600" b="1" dirty="0" smtClean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17044732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3751</TotalTime>
  <Words>2014</Words>
  <Application>Microsoft Office PowerPoint</Application>
  <PresentationFormat>On-screen Show (4:3)</PresentationFormat>
  <Paragraphs>438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Custom Design</vt:lpstr>
      <vt:lpstr>ОПШТИНА СМЕДЕРЕВСКА ПАЛАНКА</vt:lpstr>
      <vt:lpstr>Slide 2</vt:lpstr>
      <vt:lpstr>Slide 3</vt:lpstr>
      <vt:lpstr>Slide 4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2022. годину</vt:lpstr>
      <vt:lpstr>Структура планираних прихода и примања за 2022. годину</vt:lpstr>
      <vt:lpstr>Шта се променило у односу на 2021. годину?</vt:lpstr>
      <vt:lpstr>На шта се троше јавна средства?</vt:lpstr>
      <vt:lpstr>Slide 15</vt:lpstr>
      <vt:lpstr>Структура планираних расхода и издатака буџета за 2022. годину</vt:lpstr>
      <vt:lpstr>Структура планираних расхода и издатака буџета за 2022. годину</vt:lpstr>
      <vt:lpstr>Шта се променило у односу на 2021. годину?</vt:lpstr>
      <vt:lpstr>Расходи буџета по програмима</vt:lpstr>
      <vt:lpstr>Структура расхода по буџетским програмима</vt:lpstr>
      <vt:lpstr>Расходи буџета расподељени по директним и индиректним буџетским корисницима</vt:lpstr>
      <vt:lpstr>Најважнији капитални пројекти</vt:lpstr>
      <vt:lpstr>Slide 23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korisnik</cp:lastModifiedBy>
  <cp:revision>440</cp:revision>
  <cp:lastPrinted>2018-01-29T14:26:33Z</cp:lastPrinted>
  <dcterms:created xsi:type="dcterms:W3CDTF">2006-08-16T00:00:00Z</dcterms:created>
  <dcterms:modified xsi:type="dcterms:W3CDTF">2021-12-15T11:26:22Z</dcterms:modified>
</cp:coreProperties>
</file>