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5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66" d="100"/>
          <a:sy n="66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AppData\Local\Temp\Rar$DI00.375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korisnik\Desktop\budzet%202021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korisnik\Desktop\budzet%202021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82"/>
          <c:y val="0.33374488188976636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506E-3"/>
                  <c:y val="-2.74613555658485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Порески приходи
</a:t>
                    </a:r>
                    <a:r>
                      <a:rPr lang="sr-Latn-RS" dirty="0" smtClean="0"/>
                      <a:t>66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 dirty="0"/>
                      <a:t>трансфери</a:t>
                    </a:r>
                    <a:r>
                      <a:rPr lang="sr-Cyrl-RS"/>
                      <a:t>
</a:t>
                    </a:r>
                    <a:r>
                      <a:rPr lang="sr-Latn-RS" smtClean="0"/>
                      <a:t>27</a:t>
                    </a:r>
                    <a:r>
                      <a:rPr lang="sr-Cyrl-RS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4218130792942241"/>
                  <c:y val="3.8242617862341795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други приходи
</a:t>
                    </a:r>
                    <a:r>
                      <a:rPr lang="sr-Latn-RS" dirty="0" smtClean="0"/>
                      <a:t>6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3.5272507822071066E-2"/>
                  <c:y val="-0.1176239557485899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86-4DB2-BB9D-FEC6D903DEFD}"/>
                </c:ext>
              </c:extLst>
            </c:dLbl>
            <c:dLbl>
              <c:idx val="4"/>
              <c:layout>
                <c:manualLayout>
                  <c:x val="-0.18654776781561791"/>
                  <c:y val="1.30327003242241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18615985793323545"/>
                  <c:y val="-0.1420489065752919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ихз претходне године
</a:t>
                    </a:r>
                    <a:r>
                      <a:rPr lang="sr-Latn-RS" dirty="0" smtClean="0"/>
                      <a:t>0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'[Prilog 2 - Pomocni dokument za tabele i grafike.xlsx]Prihodi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'[Prilog 2 - Pomocni dokument za tabele i grafike.xlsx]Prihodi i primanja'!$D$6:$D$11</c:f>
              <c:numCache>
                <c:formatCode>General</c:formatCode>
                <c:ptCount val="6"/>
                <c:pt idx="0">
                  <c:v>1004100460</c:v>
                </c:pt>
                <c:pt idx="1">
                  <c:v>331373633</c:v>
                </c:pt>
                <c:pt idx="2">
                  <c:v>5200000</c:v>
                </c:pt>
                <c:pt idx="3">
                  <c:v>6055000</c:v>
                </c:pt>
                <c:pt idx="4">
                  <c:v>0</c:v>
                </c:pt>
                <c:pt idx="5">
                  <c:v>19000000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535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05"/>
                  <c:y val="-8.470588235294167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197E-2"/>
                  <c:y val="0.1380392156862750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37%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206E-2"/>
                  <c:y val="2.509803921568627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субвенције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9.0230281334894857E-2"/>
                  <c:y val="3.7646975312710752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10%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5.4974259733472509E-2"/>
                  <c:y val="-3.764697531271075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0.10748123608552944"/>
                  <c:y val="-0.15942411095050268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остали </a:t>
                    </a:r>
                    <a:r>
                      <a:rPr lang="sr-Cyrl-RS" dirty="0"/>
                      <a:t>расходи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1.7240396870706494E-3"/>
                  <c:y val="-0.12582786420679237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капитални </a:t>
                    </a:r>
                    <a:r>
                      <a:rPr lang="sr-Cyrl-RS" dirty="0"/>
                      <a:t>издаци
</a:t>
                    </a:r>
                    <a:r>
                      <a:rPr lang="sr-Cyrl-RS" dirty="0" smtClean="0"/>
                      <a:t>8%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7004E-2"/>
                  <c:y val="-0.1098039215686277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'[Prilog 2 - Pomocni dokument za tabele i grafike.xlsx]Rashodi i izdaci'!$D$6:$D$13</c:f>
              <c:numCache>
                <c:formatCode>General</c:formatCode>
                <c:ptCount val="8"/>
                <c:pt idx="0">
                  <c:v>480507692</c:v>
                </c:pt>
                <c:pt idx="1">
                  <c:v>498985069</c:v>
                </c:pt>
                <c:pt idx="2">
                  <c:v>87500000</c:v>
                </c:pt>
                <c:pt idx="3">
                  <c:v>169677832</c:v>
                </c:pt>
                <c:pt idx="4">
                  <c:v>15000000</c:v>
                </c:pt>
                <c:pt idx="5">
                  <c:v>44145870</c:v>
                </c:pt>
                <c:pt idx="6">
                  <c:v>127081500</c:v>
                </c:pt>
                <c:pt idx="7">
                  <c:v>9747130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3088"/>
          <c:y val="0.37589947089947301"/>
          <c:w val="0.40236148955495177"/>
          <c:h val="0.36484126984127102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7.266121707538693E-3"/>
                  <c:y val="-0.187830687830687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СТАНОВАЊЕ</a:t>
                    </a:r>
                    <a:r>
                      <a:rPr lang="ru-RU" dirty="0"/>
                      <a:t>, УРБАНИЗАМ И ПРОСТОРНО ПЛАНИРАЊЕ
</a:t>
                    </a:r>
                    <a:r>
                      <a:rPr lang="ru-RU" dirty="0" smtClean="0"/>
                      <a:t>3%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20771519294460203"/>
                  <c:y val="-0.28575287700094876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 </a:t>
                    </a:r>
                    <a:r>
                      <a:rPr lang="sr-Cyrl-RS" dirty="0"/>
                      <a:t>КОМУНАЛНЕ ДЕЛАТНОСТИ 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1096802669330007"/>
                  <c:y val="3.404469938414054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0.10487225752957416"/>
                  <c:y val="0.1620942834398634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9.4033993206540947E-2"/>
                  <c:y val="0.2757737450339377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ОРГАНИЗАЦИЈА САОБРАЋАЈА И САОБРАЋАЈНА ИНФРАСТРУКТУРА
</a:t>
                    </a:r>
                    <a:r>
                      <a:rPr lang="ru-RU" dirty="0" smtClean="0"/>
                      <a:t>16%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2.0407466209372341E-2"/>
                  <c:y val="0.1627098965712467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Предшколско васпитање и образовање
</a:t>
                    </a:r>
                    <a:r>
                      <a:rPr lang="ru-RU" dirty="0" smtClean="0"/>
                      <a:t>18%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8.0428672213244928E-2"/>
                  <c:y val="8.787974955076047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Основно образовање И ВАСПИТАЊЕ
</a:t>
                    </a:r>
                    <a:r>
                      <a:rPr lang="ru-RU" dirty="0" smtClean="0"/>
                      <a:t>6%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1.3538776188030887E-2"/>
                  <c:y val="0.11908614191001445"/>
                </c:manualLayout>
              </c:layout>
              <c:dLblPos val="bestFit"/>
              <c:showCatName val="1"/>
              <c:showPercent val="1"/>
            </c:dLbl>
            <c:dLbl>
              <c:idx val="10"/>
              <c:layout>
                <c:manualLayout>
                  <c:x val="-0.1633013937897797"/>
                  <c:y val="0.183296705823138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</a:t>
                    </a:r>
                    <a:r>
                      <a:rPr lang="ru-RU" dirty="0"/>
                      <a:t>И ДЕЧИЈА ЗАШТИТА 
</a:t>
                    </a:r>
                    <a:r>
                      <a:rPr lang="ru-RU" dirty="0" smtClean="0"/>
                      <a:t>4%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20793588025232906"/>
                  <c:y val="4.182700183062291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156475103998338"/>
                  <c:y val="-6.83591272293139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Развој </a:t>
                    </a:r>
                    <a:r>
                      <a:rPr lang="ru-RU" dirty="0"/>
                      <a:t>културе и информисања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9.8295805203921727E-2"/>
                  <c:y val="-0.1697224260124982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4%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15365107201914605"/>
                  <c:y val="-0.121423378026696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ОПШТЕ УСЛУГЕ ЛОКАЛНЕ САМОУПРАВЕ
</a:t>
                    </a:r>
                    <a:r>
                      <a:rPr lang="ru-RU" dirty="0" smtClean="0"/>
                      <a:t>24%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23223459811648789"/>
                  <c:y val="-0.1882546597952284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ПОЛИТИЧКИ СИСТЕМ ЛОКАЛНЕ САМОУПРАВЕ
</a:t>
                    </a:r>
                    <a:r>
                      <a:rPr lang="ru-RU" dirty="0" smtClean="0"/>
                      <a:t>4%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-8.3279057113109678E-2"/>
                  <c:y val="-0.1097759940027499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'[Prilog 2 - Pomocni dokument za tabele i grafike.xlsx]Programi'!$E$5:$E$21</c:f>
              <c:numCache>
                <c:formatCode>General</c:formatCode>
                <c:ptCount val="17"/>
                <c:pt idx="0">
                  <c:v>62200000</c:v>
                </c:pt>
                <c:pt idx="1">
                  <c:v>100200000</c:v>
                </c:pt>
                <c:pt idx="2">
                  <c:v>0</c:v>
                </c:pt>
                <c:pt idx="3">
                  <c:v>0</c:v>
                </c:pt>
                <c:pt idx="4">
                  <c:v>900000</c:v>
                </c:pt>
                <c:pt idx="5">
                  <c:v>12090000</c:v>
                </c:pt>
                <c:pt idx="6">
                  <c:v>248625000</c:v>
                </c:pt>
                <c:pt idx="7">
                  <c:v>268293869</c:v>
                </c:pt>
                <c:pt idx="8">
                  <c:v>102708832</c:v>
                </c:pt>
                <c:pt idx="9">
                  <c:v>29080000</c:v>
                </c:pt>
                <c:pt idx="10">
                  <c:v>36152000</c:v>
                </c:pt>
                <c:pt idx="11">
                  <c:v>10000000</c:v>
                </c:pt>
                <c:pt idx="12">
                  <c:v>111663392</c:v>
                </c:pt>
                <c:pt idx="13">
                  <c:v>37800000</c:v>
                </c:pt>
                <c:pt idx="14">
                  <c:v>374690130</c:v>
                </c:pt>
                <c:pt idx="15">
                  <c:v>38241870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2021.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</a:t>
          </a:r>
          <a:r>
            <a:rPr lang="sr-Cyrl-RS" sz="900" dirty="0">
              <a:solidFill>
                <a:schemeClr val="bg1"/>
              </a:solidFill>
            </a:rPr>
            <a:t>општине </a:t>
          </a:r>
          <a:endParaRPr lang="sr-Latn-RS" sz="900" dirty="0" smtClean="0">
            <a:solidFill>
              <a:schemeClr val="bg1"/>
            </a:solidFill>
          </a:endParaRPr>
        </a:p>
        <a:p>
          <a:r>
            <a:rPr lang="sr-Latn-RS" sz="900" dirty="0" smtClean="0">
              <a:solidFill>
                <a:schemeClr val="tx1"/>
              </a:solidFill>
            </a:rPr>
            <a:t>1.599.821.</a:t>
          </a:r>
        </a:p>
        <a:p>
          <a:r>
            <a:rPr lang="sr-Latn-RS" sz="900" dirty="0" smtClean="0">
              <a:solidFill>
                <a:schemeClr val="tx1"/>
              </a:solidFill>
            </a:rPr>
            <a:t>504</a:t>
          </a:r>
          <a:endParaRPr lang="en-US" sz="900" dirty="0">
            <a:solidFill>
              <a:schemeClr val="tx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</a:t>
          </a:r>
          <a:r>
            <a:rPr lang="sr-Cyrl-RS" dirty="0" smtClean="0"/>
            <a:t>општине</a:t>
          </a:r>
          <a:r>
            <a:rPr lang="sr-Latn-RS" dirty="0" smtClean="0"/>
            <a:t>.</a:t>
          </a:r>
          <a:r>
            <a:rPr lang="sr-Cyrl-RS" dirty="0" smtClean="0"/>
            <a:t> </a:t>
          </a:r>
          <a:r>
            <a:rPr lang="sr-Cyrl-RS" dirty="0" smtClean="0">
              <a:solidFill>
                <a:schemeClr val="tx1"/>
              </a:solidFill>
            </a:rPr>
            <a:t>(</a:t>
          </a:r>
          <a:r>
            <a:rPr lang="sr-Latn-RS" dirty="0" smtClean="0">
              <a:solidFill>
                <a:schemeClr val="tx1"/>
              </a:solidFill>
            </a:rPr>
            <a:t>1.569.924.504</a:t>
          </a:r>
          <a:endParaRPr lang="en-US" dirty="0">
            <a:solidFill>
              <a:schemeClr val="tx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Latn-RS" dirty="0" smtClean="0">
              <a:solidFill>
                <a:schemeClr val="tx1"/>
              </a:solidFill>
            </a:rPr>
            <a:t>2.137.000</a:t>
          </a:r>
          <a:r>
            <a:rPr lang="sr-Cyrl-RS" dirty="0" smtClean="0">
              <a:solidFill>
                <a:schemeClr val="tx1"/>
              </a:solidFill>
            </a:rPr>
            <a:t>)</a:t>
          </a:r>
          <a:r>
            <a:rPr lang="sr-Cyrl-RS" dirty="0" smtClean="0">
              <a:solidFill>
                <a:srgbClr val="FF0000"/>
              </a:solidFill>
            </a:rPr>
            <a:t>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Latn-RS" dirty="0" smtClean="0">
              <a:solidFill>
                <a:schemeClr val="tx1"/>
              </a:solidFill>
            </a:rPr>
            <a:t>29.897.000</a:t>
          </a:r>
          <a:endParaRPr lang="en-US" dirty="0">
            <a:solidFill>
              <a:schemeClr val="tx1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 custLinFactNeighborX="25332" custLinFactNeighborY="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2917" custLinFactNeighborX="200000" custLinFactNeighborY="2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chemeClr val="tx1"/>
              </a:solidFill>
            </a:rPr>
            <a:t>1.</a:t>
          </a:r>
          <a:r>
            <a:rPr lang="sr-Latn-RS" dirty="0" smtClean="0">
              <a:solidFill>
                <a:schemeClr val="tx1"/>
              </a:solidFill>
            </a:rPr>
            <a:t>599</a:t>
          </a:r>
          <a:r>
            <a:rPr lang="sr-Cyrl-RS" dirty="0" smtClean="0">
              <a:solidFill>
                <a:schemeClr val="tx1"/>
              </a:solidFill>
            </a:rPr>
            <a:t>.</a:t>
          </a:r>
          <a:r>
            <a:rPr lang="sr-Latn-RS" dirty="0" smtClean="0">
              <a:solidFill>
                <a:schemeClr val="tx1"/>
              </a:solidFill>
            </a:rPr>
            <a:t>821</a:t>
          </a:r>
          <a:r>
            <a:rPr lang="sr-Cyrl-RS" dirty="0" smtClean="0">
              <a:solidFill>
                <a:schemeClr val="tx1"/>
              </a:solidFill>
            </a:rPr>
            <a:t>.</a:t>
          </a:r>
          <a:r>
            <a:rPr lang="sr-Latn-RS" dirty="0" smtClean="0">
              <a:solidFill>
                <a:schemeClr val="tx1"/>
              </a:solidFill>
            </a:rPr>
            <a:t>504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>
              <a:solidFill>
                <a:schemeClr val="tx1"/>
              </a:solidFill>
            </a:rPr>
            <a:t>д</a:t>
          </a:r>
          <a:r>
            <a:rPr lang="sr-Cyrl-RS" dirty="0"/>
            <a:t>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/>
      <dgm:t>
        <a:bodyPr/>
        <a:lstStyle/>
        <a:p>
          <a:pPr algn="ctr"/>
          <a:r>
            <a:rPr lang="sr-Cyrl-RS" sz="1000" dirty="0"/>
            <a:t>Приходи од  пореза </a:t>
          </a:r>
          <a:r>
            <a:rPr lang="sr-Cyrl-RS" sz="1000" dirty="0" smtClean="0"/>
            <a:t>1,063,315,504 динара</a:t>
          </a:r>
          <a:endParaRPr lang="en-US" sz="1000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 smtClean="0"/>
            <a:t>Трансфери</a:t>
          </a:r>
          <a:endParaRPr lang="sr-Latn-RS" dirty="0" smtClean="0">
            <a:solidFill>
              <a:schemeClr val="tx1"/>
            </a:solidFill>
          </a:endParaRPr>
        </a:p>
        <a:p>
          <a:pPr algn="ctr"/>
          <a:r>
            <a:rPr lang="sr-Latn-RS" dirty="0" smtClean="0"/>
            <a:t>427.400.000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>
              <a:solidFill>
                <a:schemeClr val="tx1"/>
              </a:solidFill>
            </a:rPr>
            <a:t>90,464,000</a:t>
          </a:r>
        </a:p>
        <a:p>
          <a:pPr algn="ctr"/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динаранефинансијске имовине  </a:t>
          </a:r>
          <a:r>
            <a:rPr lang="sr-Cyrl-RS" dirty="0" smtClean="0"/>
            <a:t>14,055,000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>
              <a:solidFill>
                <a:schemeClr val="tx1"/>
              </a:solidFill>
            </a:rPr>
            <a:t>4.587.000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 custRadScaleRad="99397" custRadScaleInc="1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</a:t>
          </a:r>
          <a:r>
            <a:rPr lang="sr-Cyrl-RS" sz="1400" dirty="0" smtClean="0"/>
            <a:t>рада јавних предузећа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tx1"/>
              </a:solidFill>
            </a:rPr>
            <a:t>1.599.821.504</a:t>
          </a:r>
          <a:endParaRPr lang="en-US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chemeClr val="tx1"/>
              </a:solidFill>
            </a:rPr>
            <a:t>590.314.322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chemeClr val="tx1"/>
              </a:solidFill>
            </a:rPr>
            <a:t>76.901.000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chemeClr val="tx1"/>
              </a:solidFill>
            </a:rPr>
            <a:t>123.706.000 д</a:t>
          </a:r>
          <a:r>
            <a:rPr lang="sr-Cyrl-RS" dirty="0" smtClean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chemeClr val="tx1"/>
              </a:solidFill>
            </a:rPr>
            <a:t>523.822.957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</a:t>
          </a:r>
          <a:r>
            <a:rPr lang="sr-Cyrl-RS" dirty="0" smtClean="0">
              <a:solidFill>
                <a:schemeClr val="bg1"/>
              </a:solidFill>
            </a:rPr>
            <a:t>заштита </a:t>
          </a:r>
          <a:r>
            <a:rPr lang="sr-Cyrl-RS" dirty="0" smtClean="0">
              <a:solidFill>
                <a:schemeClr val="tx1"/>
              </a:solidFill>
            </a:rPr>
            <a:t>19.000.000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chemeClr val="tx1"/>
              </a:solidFill>
            </a:rPr>
            <a:t>169.185.000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tx1"/>
              </a:solidFill>
            </a:rPr>
            <a:t>73.747.802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chemeClr val="tx1"/>
              </a:solidFill>
            </a:rPr>
            <a:t>20.444.423 динара</a:t>
          </a:r>
          <a:endParaRPr lang="en-US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 custRadScaleRad="103089" custRadScaleInc="-3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8500" y="334057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/>
            <a:t>Средства из буџета општине </a:t>
          </a:r>
          <a:r>
            <a:rPr lang="sr-Cyrl-RS" sz="900" kern="1200" dirty="0">
              <a:solidFill>
                <a:schemeClr val="tx1"/>
              </a:solidFill>
            </a:rPr>
            <a:t>(1.387.676.224)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192318" y="497875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/>
            <a:t>Пренета средства из ранијих година</a:t>
          </a:r>
          <a:r>
            <a:rPr lang="sr-Cyrl-RS" sz="900" kern="1200" dirty="0">
              <a:solidFill>
                <a:srgbClr val="FF0000"/>
              </a:solidFill>
            </a:rPr>
            <a:t> </a:t>
          </a:r>
          <a:r>
            <a:rPr lang="sr-Cyrl-RS" sz="900" kern="1200" dirty="0">
              <a:solidFill>
                <a:schemeClr val="tx1"/>
              </a:solidFill>
            </a:rPr>
            <a:t>19.000.000)</a:t>
          </a:r>
          <a:r>
            <a:rPr lang="sr-Cyrl-RS" sz="900" kern="1200" dirty="0">
              <a:solidFill>
                <a:srgbClr val="FF0000"/>
              </a:solidFill>
            </a:rPr>
            <a:t> </a:t>
          </a:r>
          <a:endParaRPr lang="en-US" sz="9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chemeClr val="tx1"/>
              </a:solidFill>
            </a:rPr>
            <a:t>1.432.645.093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900" kern="1200" dirty="0">
              <a:solidFill>
                <a:schemeClr val="tx1"/>
              </a:solidFill>
            </a:rPr>
            <a:t>25.968.869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>
              <a:solidFill>
                <a:schemeClr val="tx1"/>
              </a:solidFill>
            </a:rPr>
            <a:t>1.432.645.093 д</a:t>
          </a:r>
          <a:r>
            <a:rPr lang="sr-Cyrl-RS" sz="2100" kern="1200" dirty="0"/>
            <a:t>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88037" y="1109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Приходи од  пореза 971.005.460 динара</a:t>
          </a:r>
          <a:endParaRPr lang="en-US" sz="1000" kern="1200" dirty="0"/>
        </a:p>
      </dsp:txBody>
      <dsp:txXfrm>
        <a:off x="2883134" y="206190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/>
            <a:t>Трансфери </a:t>
          </a:r>
          <a:r>
            <a:rPr lang="sr-Cyrl-RS" sz="700" kern="1200" dirty="0">
              <a:solidFill>
                <a:schemeClr val="tx1"/>
              </a:solidFill>
            </a:rPr>
            <a:t>331.373.633</a:t>
          </a:r>
          <a:r>
            <a:rPr lang="sr-Cyrl-RS" sz="700" kern="1200" dirty="0"/>
            <a:t>динара</a:t>
          </a:r>
          <a:endParaRPr lang="en-US" sz="7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/>
            <a:t>Други приходи  </a:t>
          </a:r>
          <a:r>
            <a:rPr lang="sr-Cyrl-RS" sz="700" kern="1200" dirty="0">
              <a:solidFill>
                <a:schemeClr val="tx1"/>
              </a:solidFill>
            </a:rPr>
            <a:t>72.116.000 </a:t>
          </a:r>
          <a:r>
            <a:rPr lang="sr-Cyrl-RS" sz="700" kern="1200" dirty="0"/>
            <a:t>динара</a:t>
          </a:r>
          <a:endParaRPr lang="en-US" sz="7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/>
            <a:t>Примања од продаје динаранефинансијске имовине  6.055.000</a:t>
          </a:r>
          <a:endParaRPr lang="en-US" sz="7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/>
            <a:t>Примања од продаје финансијске имовине  динара</a:t>
          </a:r>
          <a:endParaRPr lang="en-US" sz="7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>
              <a:solidFill>
                <a:schemeClr val="tx1"/>
              </a:solidFill>
            </a:rPr>
            <a:t>19.000.000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5361" y="381071"/>
          <a:ext cx="3704076" cy="3704076"/>
        </a:xfrm>
        <a:prstGeom prst="blockArc">
          <a:avLst>
            <a:gd name="adj1" fmla="val 18973985"/>
            <a:gd name="adj2" fmla="val 148003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323274" y="457671"/>
          <a:ext cx="3704076" cy="3704076"/>
        </a:xfrm>
        <a:prstGeom prst="blockArc">
          <a:avLst>
            <a:gd name="adj1" fmla="val 16049618"/>
            <a:gd name="adj2" fmla="val 187676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500" kern="1200" dirty="0">
              <a:solidFill>
                <a:schemeClr val="tx1"/>
              </a:solidFill>
            </a:rPr>
            <a:t>1.432.645.093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700" kern="1200" dirty="0">
              <a:solidFill>
                <a:schemeClr val="tx1"/>
              </a:solidFill>
            </a:rPr>
            <a:t>498.985.069</a:t>
          </a:r>
          <a:r>
            <a:rPr lang="ru-RU" sz="700" kern="1200" dirty="0">
              <a:solidFill>
                <a:schemeClr val="tx1"/>
              </a:solidFill>
            </a:rPr>
            <a:t> </a:t>
          </a:r>
          <a:r>
            <a:rPr lang="ru-RU" sz="700" kern="1200" dirty="0">
              <a:solidFill>
                <a:schemeClr val="bg1"/>
              </a:solidFill>
            </a:rPr>
            <a:t>динара</a:t>
          </a:r>
          <a:endParaRPr lang="en-US" sz="7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29177" y="400043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700" kern="1200" dirty="0">
              <a:solidFill>
                <a:schemeClr val="tx1"/>
              </a:solidFill>
            </a:rPr>
            <a:t>169.677.83</a:t>
          </a:r>
          <a:r>
            <a:rPr lang="sr-Cyrl-RS" sz="700" kern="1200" dirty="0">
              <a:solidFill>
                <a:srgbClr val="FF0000"/>
              </a:solidFill>
            </a:rPr>
            <a:t>2</a:t>
          </a:r>
          <a:r>
            <a:rPr lang="sr-Cyrl-RS" sz="700" kern="1200" dirty="0">
              <a:solidFill>
                <a:schemeClr val="bg1"/>
              </a:solidFill>
            </a:rPr>
            <a:t> динара</a:t>
          </a:r>
          <a:endParaRPr lang="en-US" sz="700" kern="1200" dirty="0">
            <a:solidFill>
              <a:schemeClr val="bg1"/>
            </a:solidFill>
          </a:endParaRPr>
        </a:p>
      </dsp:txBody>
      <dsp:txXfrm>
        <a:off x="4999854" y="568151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700" kern="1200" dirty="0">
              <a:solidFill>
                <a:schemeClr val="tx1"/>
              </a:solidFill>
            </a:rPr>
            <a:t>480.507.692 </a:t>
          </a:r>
          <a:r>
            <a:rPr lang="sr-Cyrl-RS" sz="700" kern="1200" dirty="0">
              <a:solidFill>
                <a:schemeClr val="bg1"/>
              </a:solidFill>
            </a:rPr>
            <a:t>динара</a:t>
          </a:r>
          <a:endParaRPr lang="en-US" sz="7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>
              <a:solidFill>
                <a:schemeClr val="bg1"/>
              </a:solidFill>
            </a:rPr>
            <a:t>Социјална помоћ </a:t>
          </a:r>
          <a:r>
            <a:rPr lang="sr-Cyrl-RS" sz="700" kern="1200" dirty="0">
              <a:solidFill>
                <a:schemeClr val="tx1"/>
              </a:solidFill>
            </a:rPr>
            <a:t>15.000.000</a:t>
          </a:r>
          <a:r>
            <a:rPr lang="sr-Cyrl-RS" sz="700" kern="1200" dirty="0">
              <a:solidFill>
                <a:schemeClr val="bg1"/>
              </a:solidFill>
            </a:rPr>
            <a:t> динара</a:t>
          </a:r>
          <a:endParaRPr lang="en-US" sz="7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>
              <a:solidFill>
                <a:schemeClr val="bg1"/>
              </a:solidFill>
            </a:rPr>
            <a:t>Субвенције </a:t>
          </a:r>
          <a:r>
            <a:rPr lang="sr-Cyrl-RS" sz="700" kern="1200" dirty="0">
              <a:solidFill>
                <a:schemeClr val="tx1"/>
              </a:solidFill>
            </a:rPr>
            <a:t>87.500.000 </a:t>
          </a:r>
          <a:r>
            <a:rPr lang="sr-Cyrl-RS" sz="700" kern="1200" dirty="0">
              <a:solidFill>
                <a:schemeClr val="bg1"/>
              </a:solidFill>
            </a:rPr>
            <a:t>динара</a:t>
          </a:r>
          <a:endParaRPr lang="en-US" sz="7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>
              <a:solidFill>
                <a:schemeClr val="bg1"/>
              </a:solidFill>
            </a:rPr>
            <a:t>Остали расходи </a:t>
          </a:r>
          <a:r>
            <a:rPr lang="sr-Cyrl-RS" sz="700" kern="1200" dirty="0">
              <a:solidFill>
                <a:schemeClr val="tx1"/>
              </a:solidFill>
            </a:rPr>
            <a:t>44.145.870</a:t>
          </a:r>
          <a:r>
            <a:rPr lang="sr-Cyrl-RS" sz="700" kern="1200" dirty="0">
              <a:solidFill>
                <a:schemeClr val="bg1"/>
              </a:solidFill>
            </a:rPr>
            <a:t> динара</a:t>
          </a:r>
          <a:endParaRPr lang="en-US" sz="7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>
              <a:solidFill>
                <a:schemeClr val="bg1"/>
              </a:solidFill>
            </a:rPr>
            <a:t>Средства резерве </a:t>
          </a:r>
          <a:r>
            <a:rPr lang="sr-Cyrl-RS" sz="700" kern="1200" dirty="0">
              <a:solidFill>
                <a:schemeClr val="tx1"/>
              </a:solidFill>
            </a:rPr>
            <a:t>9.747.130</a:t>
          </a:r>
          <a:endParaRPr lang="en-US" sz="700" kern="1200" dirty="0">
            <a:solidFill>
              <a:schemeClr val="tx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700" kern="1200" dirty="0">
              <a:solidFill>
                <a:schemeClr val="bg1"/>
              </a:solidFill>
            </a:rPr>
            <a:t>Капитални издаци </a:t>
          </a:r>
          <a:r>
            <a:rPr lang="sr-Cyrl-RS" sz="700" kern="1200" dirty="0">
              <a:solidFill>
                <a:schemeClr val="tx1"/>
              </a:solidFill>
            </a:rPr>
            <a:t>127.081.500д</a:t>
          </a:r>
          <a:r>
            <a:rPr lang="sr-Cyrl-RS" sz="700" kern="1200" dirty="0">
              <a:solidFill>
                <a:schemeClr val="bg1"/>
              </a:solidFill>
            </a:rPr>
            <a:t>инара</a:t>
          </a:r>
          <a:endParaRPr lang="en-US" sz="7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Data" Target="../diagrams/data3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ОПШТИНА</a:t>
            </a:r>
            <a:r>
              <a:rPr lang="en-US" dirty="0"/>
              <a:t> </a:t>
            </a:r>
            <a:r>
              <a:rPr lang="sr-Cyrl-RS" dirty="0"/>
              <a:t>СМЕДЕРЕВСКА ПАЛАНКА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2022.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11D7BB1-D751-49DE-9A00-473C297F3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73025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2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2022.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2964805476"/>
              </p:ext>
            </p:extLst>
          </p:nvPr>
        </p:nvGraphicFramePr>
        <p:xfrm>
          <a:off x="457200" y="1536924"/>
          <a:ext cx="8286808" cy="504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Latn-RS" dirty="0" smtClean="0"/>
              <a:t>2021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b="1" dirty="0"/>
              <a:t>повећали </a:t>
            </a:r>
            <a:r>
              <a:rPr lang="sr-Cyrl-RS" dirty="0"/>
              <a:t>у односу на последњу измену Одлуке о буџету за 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Latn-RS" b="1" dirty="0" smtClean="0"/>
              <a:t>75.053.634,57</a:t>
            </a:r>
            <a:r>
              <a:rPr lang="sr-Cyrl-RS" b="1" dirty="0" smtClean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b="1" dirty="0" smtClean="0"/>
              <a:t>4,9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785918" y="4372739"/>
            <a:ext cx="6897712" cy="1770906"/>
          </a:xfrm>
        </p:spPr>
        <p:txBody>
          <a:bodyPr>
            <a:normAutofit fontScale="55000" lnSpcReduction="20000"/>
          </a:bodyPr>
          <a:lstStyle/>
          <a:p>
            <a:r>
              <a:rPr lang="sr-Cyrl-RS" sz="4400" b="1" dirty="0">
                <a:solidFill>
                  <a:srgbClr val="0070C0"/>
                </a:solidFill>
              </a:rPr>
              <a:t>Порески приходи</a:t>
            </a:r>
            <a:r>
              <a:rPr lang="sr-Cyrl-RS" sz="4400" dirty="0">
                <a:solidFill>
                  <a:srgbClr val="0070C0"/>
                </a:solidFill>
              </a:rPr>
              <a:t> </a:t>
            </a:r>
            <a:r>
              <a:rPr lang="sr-Cyrl-RS" sz="4400" dirty="0"/>
              <a:t>су</a:t>
            </a:r>
            <a:r>
              <a:rPr lang="sr-Cyrl-RS" sz="4400" dirty="0">
                <a:solidFill>
                  <a:srgbClr val="0070C0"/>
                </a:solidFill>
              </a:rPr>
              <a:t> </a:t>
            </a:r>
            <a:r>
              <a:rPr lang="sr-Cyrl-RS" sz="4400" dirty="0"/>
              <a:t>повећани </a:t>
            </a:r>
            <a:r>
              <a:rPr lang="sr-Cyrl-RS" sz="4400" dirty="0">
                <a:latin typeface="Calibri" panose="020F0502020204030204" pitchFamily="34" charset="0"/>
              </a:rPr>
              <a:t>за </a:t>
            </a:r>
            <a:r>
              <a:rPr lang="sr-Latn-RS" sz="4400" dirty="0" smtClean="0">
                <a:latin typeface="Calibri" panose="020F0502020204030204" pitchFamily="34" charset="0"/>
              </a:rPr>
              <a:t>120.314.892</a:t>
            </a:r>
            <a:r>
              <a:rPr lang="sr-Cyrl-RS" sz="4400" dirty="0" smtClean="0">
                <a:latin typeface="Calibri" panose="020F0502020204030204" pitchFamily="34" charset="0"/>
              </a:rPr>
              <a:t> </a:t>
            </a:r>
            <a:r>
              <a:rPr lang="sr-Cyrl-RS" sz="4400" dirty="0"/>
              <a:t>динара.</a:t>
            </a:r>
            <a:endParaRPr lang="en-US" sz="4400" dirty="0"/>
          </a:p>
          <a:p>
            <a:r>
              <a:rPr lang="sr-Cyrl-RS" sz="4400" b="1" dirty="0">
                <a:solidFill>
                  <a:srgbClr val="0070C0"/>
                </a:solidFill>
              </a:rPr>
              <a:t>Примања од продаје нефинансијске имовине</a:t>
            </a:r>
            <a:r>
              <a:rPr lang="sr-Cyrl-RS" sz="4400" dirty="0">
                <a:solidFill>
                  <a:srgbClr val="0070C0"/>
                </a:solidFill>
              </a:rPr>
              <a:t> </a:t>
            </a:r>
            <a:r>
              <a:rPr lang="sr-Cyrl-RS" sz="4400" dirty="0"/>
              <a:t>су</a:t>
            </a:r>
            <a:r>
              <a:rPr lang="sr-Cyrl-RS" sz="4400" dirty="0">
                <a:solidFill>
                  <a:srgbClr val="FF0000"/>
                </a:solidFill>
              </a:rPr>
              <a:t> </a:t>
            </a:r>
            <a:r>
              <a:rPr lang="sr-Cyrl-RS" sz="4400" dirty="0"/>
              <a:t>повећана за </a:t>
            </a:r>
            <a:r>
              <a:rPr lang="sr-Cyrl-RS" sz="4400" dirty="0" smtClean="0"/>
              <a:t>2.6</a:t>
            </a:r>
            <a:r>
              <a:rPr lang="sr-Latn-RS" sz="4400" dirty="0" smtClean="0"/>
              <a:t>73</a:t>
            </a:r>
            <a:r>
              <a:rPr lang="sr-Cyrl-RS" sz="4400" dirty="0" smtClean="0"/>
              <a:t>.</a:t>
            </a:r>
            <a:r>
              <a:rPr lang="sr-Latn-RS" sz="4400" dirty="0" smtClean="0"/>
              <a:t>605</a:t>
            </a:r>
            <a:r>
              <a:rPr lang="sr-Cyrl-RS" sz="4400" dirty="0" smtClean="0"/>
              <a:t> </a:t>
            </a:r>
            <a:r>
              <a:rPr lang="sr-Cyrl-RS" sz="4400" dirty="0"/>
              <a:t>динара.</a:t>
            </a:r>
            <a:endParaRPr lang="en-US" sz="4400" dirty="0"/>
          </a:p>
          <a:p>
            <a:r>
              <a:rPr lang="sr-Cyrl-RS" sz="4400" b="1" dirty="0">
                <a:solidFill>
                  <a:srgbClr val="0070C0"/>
                </a:solidFill>
              </a:rPr>
              <a:t>Остали приходи </a:t>
            </a:r>
            <a:r>
              <a:rPr lang="sr-Cyrl-RS" sz="4400" dirty="0"/>
              <a:t>су повећани за </a:t>
            </a:r>
            <a:r>
              <a:rPr lang="sr-Latn-RS" sz="4400" dirty="0" smtClean="0"/>
              <a:t>4.639.200</a:t>
            </a:r>
            <a:r>
              <a:rPr lang="sr-Cyrl-RS" sz="4400" dirty="0" smtClean="0"/>
              <a:t> </a:t>
            </a:r>
            <a:r>
              <a:rPr lang="sr-Cyrl-RS" sz="3800" dirty="0" smtClean="0"/>
              <a:t>динара</a:t>
            </a:r>
            <a:endParaRPr lang="sr-Latn-RS" sz="3800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18" y="2571744"/>
            <a:ext cx="6858048" cy="196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Пренета средства из ранијих година </a:t>
            </a:r>
            <a:r>
              <a:rPr lang="sr-Cyrl-RS" sz="2400" dirty="0" smtClean="0"/>
              <a:t>су</a:t>
            </a:r>
            <a:r>
              <a:rPr lang="sr-Cyrl-RS" sz="2400" b="1" dirty="0" smtClean="0">
                <a:solidFill>
                  <a:srgbClr val="FF0000"/>
                </a:solidFill>
              </a:rPr>
              <a:t>         </a:t>
            </a:r>
            <a:r>
              <a:rPr lang="sr-Cyrl-RS" sz="2400" dirty="0" smtClean="0"/>
              <a:t>смањена </a:t>
            </a:r>
            <a:r>
              <a:rPr lang="sr-Cyrl-RS" sz="2400" dirty="0"/>
              <a:t>за </a:t>
            </a:r>
            <a:r>
              <a:rPr lang="sr-Latn-RS" sz="2400" dirty="0" smtClean="0"/>
              <a:t>7.113.443 </a:t>
            </a:r>
            <a:r>
              <a:rPr lang="sr-Cyrl-RS" sz="2400" dirty="0" smtClean="0"/>
              <a:t> </a:t>
            </a:r>
            <a:r>
              <a:rPr lang="sr-Cyrl-RS" sz="2400" dirty="0"/>
              <a:t>динара.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 Трансфери</a:t>
            </a:r>
            <a:r>
              <a:rPr lang="sr-Cyrl-RS" sz="2400" dirty="0" smtClean="0"/>
              <a:t> </a:t>
            </a:r>
            <a:r>
              <a:rPr lang="sr-Cyrl-RS" sz="2400" dirty="0"/>
              <a:t>су смањени за </a:t>
            </a:r>
            <a:r>
              <a:rPr lang="sr-Latn-RS" sz="2400" dirty="0" smtClean="0"/>
              <a:t>45.460.619 </a:t>
            </a:r>
            <a:r>
              <a:rPr lang="sr-Cyrl-RS" sz="2400" dirty="0" smtClean="0"/>
              <a:t> </a:t>
            </a:r>
            <a:r>
              <a:rPr lang="sr-Cyrl-RS" sz="2400" dirty="0"/>
              <a:t>динара.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38" y="2714620"/>
            <a:ext cx="485775" cy="785818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38" y="4214818"/>
            <a:ext cx="485775" cy="1693208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2022.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1.599,821,504,динара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928662" y="1428736"/>
          <a:ext cx="6440687" cy="4536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2022.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2021.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28596" y="1000108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2022. </a:t>
            </a:r>
            <a:r>
              <a:rPr lang="sr-Cyrl-RS" sz="2000" dirty="0"/>
              <a:t>години су се </a:t>
            </a:r>
            <a:r>
              <a:rPr lang="sr-Cyrl-RS" sz="2000" b="1" dirty="0"/>
              <a:t>повећали</a:t>
            </a:r>
            <a:r>
              <a:rPr lang="sr-Cyrl-RS" sz="2000" dirty="0"/>
              <a:t> у односу на последњу измену Одлуке о буџету за </a:t>
            </a:r>
            <a:r>
              <a:rPr lang="sr-Cyrl-RS" sz="2000" dirty="0" smtClean="0"/>
              <a:t>2021.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75.053.634.57 динара</a:t>
            </a:r>
            <a:r>
              <a:rPr lang="sr-Cyrl-RS" sz="2000" dirty="0" smtClean="0"/>
              <a:t>, </a:t>
            </a:r>
            <a:r>
              <a:rPr lang="sr-Cyrl-RS" sz="2000" dirty="0"/>
              <a:t>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4,9%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000100" y="2214554"/>
            <a:ext cx="7903270" cy="1714512"/>
          </a:xfrm>
        </p:spPr>
        <p:txBody>
          <a:bodyPr rtlCol="0">
            <a:noAutofit/>
          </a:bodyPr>
          <a:lstStyle/>
          <a:p>
            <a:r>
              <a:rPr lang="sr-Cyrl-RS" sz="2000" b="1" dirty="0">
                <a:solidFill>
                  <a:srgbClr val="FF0000"/>
                </a:solidFill>
                <a:cs typeface="Arial" panose="020B0604020202020204" pitchFamily="34" charset="0"/>
              </a:rPr>
              <a:t>Дотације</a:t>
            </a:r>
            <a:r>
              <a:rPr lang="sr-Cyrl-R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b="1" dirty="0">
                <a:solidFill>
                  <a:srgbClr val="FF0000"/>
                </a:solidFill>
                <a:cs typeface="Arial" panose="020B0604020202020204" pitchFamily="34" charset="0"/>
              </a:rPr>
              <a:t>и трансфери </a:t>
            </a:r>
            <a:r>
              <a:rPr lang="sr-Cyrl-RS" sz="2000" dirty="0"/>
              <a:t>су смањени  за </a:t>
            </a:r>
            <a:r>
              <a:rPr lang="sr-Cyrl-RS" sz="2000" dirty="0" smtClean="0"/>
              <a:t>14.718</a:t>
            </a:r>
            <a:r>
              <a:rPr lang="en-US" sz="2000" dirty="0" smtClean="0"/>
              <a:t>.</a:t>
            </a:r>
            <a:r>
              <a:rPr lang="sr-Cyrl-RS" sz="2000" dirty="0" smtClean="0"/>
              <a:t>673 динара</a:t>
            </a:r>
            <a:r>
              <a:rPr lang="sr-Cyrl-RS" sz="2000" b="1" dirty="0"/>
              <a:t>;</a:t>
            </a:r>
          </a:p>
          <a:p>
            <a:r>
              <a:rPr lang="sr-Cyrl-RS" alt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Остали расходи </a:t>
            </a:r>
            <a:r>
              <a:rPr lang="sr-Cyrl-RS" altLang="en-US" sz="2000" dirty="0" smtClean="0">
                <a:cs typeface="Arial" panose="020B0604020202020204" pitchFamily="34" charset="0"/>
              </a:rPr>
              <a:t>су смањени </a:t>
            </a:r>
            <a:r>
              <a:rPr lang="sr-Cyrl-RS" altLang="en-US" sz="2000" dirty="0" smtClean="0"/>
              <a:t>за 2.318.756 динара;</a:t>
            </a:r>
          </a:p>
          <a:p>
            <a:r>
              <a:rPr lang="sr-Cyrl-RS" alt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Субвенције</a:t>
            </a:r>
            <a:r>
              <a:rPr lang="sr-Cyrl-RS" altLang="en-US" sz="2000" dirty="0" smtClean="0">
                <a:cs typeface="Arial" panose="020B0604020202020204" pitchFamily="34" charset="0"/>
              </a:rPr>
              <a:t> су смањене </a:t>
            </a:r>
            <a:r>
              <a:rPr lang="sr-Cyrl-RS" altLang="en-US" sz="2000" dirty="0" smtClean="0"/>
              <a:t>за 28.722.000  динара;</a:t>
            </a:r>
          </a:p>
          <a:p>
            <a:r>
              <a:rPr lang="sr-Cyrl-RS" alt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Расходи из области социјалне заштите</a:t>
            </a:r>
            <a:r>
              <a:rPr lang="sr-Cyrl-RS" altLang="en-US" sz="2000" dirty="0" smtClean="0">
                <a:cs typeface="Arial" panose="020B0604020202020204" pitchFamily="34" charset="0"/>
              </a:rPr>
              <a:t> су смањене </a:t>
            </a:r>
            <a:r>
              <a:rPr lang="sr-Cyrl-RS" altLang="en-US" sz="2000" dirty="0" smtClean="0"/>
              <a:t>за 5.152.074 динара;</a:t>
            </a:r>
          </a:p>
          <a:p>
            <a:endParaRPr lang="en-US" altLang="en-US" sz="2000" dirty="0" smtClean="0"/>
          </a:p>
          <a:p>
            <a:pPr lvl="0"/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3929066"/>
            <a:ext cx="6781946" cy="240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су </a:t>
            </a:r>
            <a:r>
              <a:rPr lang="sr-Cyrl-RS" sz="2000" dirty="0" smtClean="0">
                <a:latin typeface="+mn-lt"/>
              </a:rPr>
              <a:t>повећани су за 33</a:t>
            </a:r>
            <a:r>
              <a:rPr lang="en-US" sz="2000" dirty="0" smtClean="0">
                <a:latin typeface="+mn-lt"/>
              </a:rPr>
              <a:t>.</a:t>
            </a:r>
            <a:r>
              <a:rPr lang="sr-Cyrl-RS" sz="2000" dirty="0" smtClean="0">
                <a:latin typeface="+mn-lt"/>
              </a:rPr>
              <a:t>497</a:t>
            </a:r>
            <a:r>
              <a:rPr lang="en-US" sz="2000" dirty="0" smtClean="0">
                <a:latin typeface="+mn-lt"/>
              </a:rPr>
              <a:t>.</a:t>
            </a:r>
            <a:r>
              <a:rPr lang="sr-Cyrl-RS" sz="2000" dirty="0" smtClean="0">
                <a:latin typeface="+mn-lt"/>
              </a:rPr>
              <a:t>430 динара;</a:t>
            </a:r>
            <a:endParaRPr lang="en-US" sz="2000" dirty="0" smtClean="0">
              <a:latin typeface="+mn-lt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Коришћење </a:t>
            </a:r>
            <a:r>
              <a:rPr lang="sr-Cyrl-R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роба и услуга</a:t>
            </a:r>
            <a:r>
              <a:rPr lang="sr-Cyrl-RS" sz="2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sr-Cyrl-RS" sz="2000" dirty="0">
                <a:solidFill>
                  <a:schemeClr val="accent1"/>
                </a:solidFill>
                <a:latin typeface="+mn-lt"/>
              </a:rPr>
              <a:t>с</a:t>
            </a:r>
            <a:r>
              <a:rPr lang="sr-Cyrl-RS" sz="2000" dirty="0">
                <a:latin typeface="+mn-lt"/>
              </a:rPr>
              <a:t>у повећани за</a:t>
            </a:r>
            <a:r>
              <a:rPr lang="sr-Cyrl-R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63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.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707.032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динара</a:t>
            </a:r>
            <a:r>
              <a:rPr lang="sr-Cyrl-RS" sz="2000" b="1" dirty="0">
                <a:solidFill>
                  <a:schemeClr val="hlink"/>
                </a:solidFill>
                <a:latin typeface="+mn-lt"/>
                <a:ea typeface="SimSun" panose="02010600030101010101" pitchFamily="2" charset="-122"/>
              </a:rPr>
              <a:t>;</a:t>
            </a:r>
            <a:endParaRPr lang="en-US" sz="2000" b="1" dirty="0">
              <a:solidFill>
                <a:schemeClr val="hlink"/>
              </a:solidFill>
              <a:latin typeface="+mn-lt"/>
              <a:ea typeface="SimSun" panose="02010600030101010101" pitchFamily="2" charset="-122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2000" dirty="0" smtClean="0">
                <a:latin typeface="+mn-lt"/>
                <a:cs typeface="Arial" panose="020B0604020202020204" pitchFamily="34" charset="0"/>
              </a:rPr>
              <a:t>су повећана  за</a:t>
            </a:r>
            <a:r>
              <a:rPr lang="sr-Cyrl-RS" altLang="en-US" sz="2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altLang="en-US" sz="2000" dirty="0" smtClean="0">
                <a:latin typeface="+mn-lt"/>
                <a:cs typeface="Arial" panose="020B0604020202020204" pitchFamily="34" charset="0"/>
              </a:rPr>
              <a:t>12.735.929 динара;</a:t>
            </a:r>
            <a:endParaRPr lang="en-US" altLang="en-US" sz="2000" dirty="0" smtClean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Капитални </a:t>
            </a:r>
            <a:r>
              <a:rPr lang="sr-Cyrl-R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издаци </a:t>
            </a:r>
            <a:r>
              <a:rPr lang="sr-Cyrl-RS" sz="2000" dirty="0">
                <a:latin typeface="+mn-lt"/>
              </a:rPr>
              <a:t>су</a:t>
            </a:r>
            <a:r>
              <a:rPr lang="sr-Cyrl-RS" sz="20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dirty="0">
                <a:latin typeface="+mn-lt"/>
              </a:rPr>
              <a:t>повећани </a:t>
            </a:r>
            <a:r>
              <a:rPr lang="sr-Cyrl-RS" sz="2000" dirty="0">
                <a:latin typeface="+mn-lt"/>
                <a:cs typeface="Arial" panose="020B0604020202020204" pitchFamily="34" charset="0"/>
              </a:rPr>
              <a:t>за </a:t>
            </a:r>
            <a:r>
              <a:rPr lang="sr-Cyrl-RS" sz="2000" dirty="0" smtClean="0">
                <a:latin typeface="+mn-lt"/>
                <a:cs typeface="Arial" panose="020B0604020202020204" pitchFamily="34" charset="0"/>
              </a:rPr>
              <a:t>9.510.258 динара;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sz="20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Остали издаци </a:t>
            </a:r>
            <a:r>
              <a:rPr lang="sr-Cyrl-RS" sz="2000" dirty="0" smtClean="0"/>
              <a:t>су</a:t>
            </a:r>
            <a:r>
              <a:rPr lang="sr-Cyrl-R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sz="2000" dirty="0" smtClean="0"/>
              <a:t>повећани </a:t>
            </a:r>
            <a:r>
              <a:rPr lang="sr-Cyrl-RS" sz="2000" dirty="0" smtClean="0">
                <a:cs typeface="Arial" panose="020B0604020202020204" pitchFamily="34" charset="0"/>
              </a:rPr>
              <a:t>за 4.195.734  динара;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20" y="2285992"/>
            <a:ext cx="485775" cy="128588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48" y="4071942"/>
            <a:ext cx="485775" cy="2143140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97862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519445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48.437.000</a:t>
                      </a:r>
                      <a:endParaRPr lang="sr-Latn-R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3,%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94.500.000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6.000.000</a:t>
                      </a:r>
                      <a:endParaRPr lang="sr-Latn-R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22.100.000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416589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263.850.000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16%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290.769.877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18%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95.700.000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29.000.000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59.224.000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9.000.000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143.180.322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62.000.000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391.543.423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63.516.882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20.000.000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 smtClean="0"/>
                        <a:t>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1.599.821.504</a:t>
                      </a:r>
                      <a:endParaRPr lang="sr-Latn-R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6547864" y="631862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58C6B10-B262-4F5D-BE59-BA95195C1D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27"/>
            <a:ext cx="2915816" cy="25003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A0E093D9-5116-46F5-BB76-9726B86F49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64" y="3717032"/>
            <a:ext cx="2062835" cy="25202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88B8FE9D-FAC2-4754-9B92-EDBC56EB37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164" y="381546"/>
            <a:ext cx="1916905" cy="25202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65657226-1A48-4A04-A4ED-CE7802CBA4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6635"/>
            <a:ext cx="2915815" cy="31206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C1F06E3E-9F87-44B9-B2C4-AFFC7F8273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9" y="356816"/>
            <a:ext cx="3662906" cy="58804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571472" y="1428736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357158" y="1357298"/>
          <a:ext cx="7703147" cy="521497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918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Latn-RS" sz="1200" dirty="0" smtClean="0"/>
                        <a:t>202</a:t>
                      </a:r>
                      <a:r>
                        <a:rPr lang="sr-Cyrl-RS" sz="1200" dirty="0" smtClean="0"/>
                        <a:t>2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38.677.702</a:t>
                      </a:r>
                      <a:endParaRPr lang="sr-Latn-R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92.083.603</a:t>
                      </a:r>
                      <a:endParaRPr lang="sr-Latn-R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6.450.000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300.451.000</a:t>
                      </a:r>
                      <a:endParaRPr lang="sr-Cyrl-R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15.580.000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23.315.000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4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Културни центар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40.250.000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Библиотека</a:t>
                      </a:r>
                      <a:r>
                        <a:rPr lang="sr-Cyrl-RS" sz="1500" dirty="0">
                          <a:effectLst/>
                        </a:rPr>
                        <a:t> “Милутин Срећковић”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40.912.322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14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Историјски</a:t>
                      </a:r>
                      <a:r>
                        <a:rPr lang="sr-Cyrl-RS" sz="1500" baseline="0" dirty="0">
                          <a:effectLst/>
                          <a:latin typeface="Calibri" pitchFamily="34" charset="0"/>
                          <a:ea typeface="Times New Roman"/>
                        </a:rPr>
                        <a:t> архив”Верослава Вељашевић”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22.086.000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Calibri" pitchFamily="34" charset="0"/>
                          <a:ea typeface="Times New Roman"/>
                        </a:rPr>
                        <a:t>10</a:t>
                      </a:r>
                      <a:endParaRPr lang="en-US" sz="10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Народни музеј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27.932.000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Предшколска установа”Чика Јова</a:t>
                      </a:r>
                      <a:r>
                        <a:rPr lang="sr-Cyrl-RS" sz="1500" baseline="0" dirty="0">
                          <a:effectLst/>
                          <a:latin typeface="Calibri" pitchFamily="34" charset="0"/>
                          <a:ea typeface="Times New Roman"/>
                        </a:rPr>
                        <a:t> Змај”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290.769.877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Центар</a:t>
                      </a:r>
                      <a:r>
                        <a:rPr lang="sr-Cyrl-RS" sz="1500" baseline="0" dirty="0">
                          <a:effectLst/>
                          <a:latin typeface="Calibri" pitchFamily="34" charset="0"/>
                          <a:ea typeface="Times New Roman"/>
                        </a:rPr>
                        <a:t> за социјални рад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17.520.000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Дневни</a:t>
                      </a:r>
                      <a:r>
                        <a:rPr lang="sr-Cyrl-RS" sz="1500" baseline="0" dirty="0">
                          <a:effectLst/>
                          <a:latin typeface="Calibri" pitchFamily="34" charset="0"/>
                          <a:ea typeface="Times New Roman"/>
                        </a:rPr>
                        <a:t> боравак”Пуж”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11.204.000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Основно образовање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95.700.000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Средње образовање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29.000.000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Calibri" pitchFamily="34" charset="0"/>
                          <a:ea typeface="Times New Roman"/>
                        </a:rPr>
                        <a:t>Дом здравља</a:t>
                      </a:r>
                      <a:r>
                        <a:rPr lang="sr-Cyrl-RS" sz="1500" baseline="0" dirty="0">
                          <a:effectLst/>
                          <a:latin typeface="Calibri" pitchFamily="34" charset="0"/>
                          <a:ea typeface="Times New Roman"/>
                        </a:rPr>
                        <a:t> и Апотека”Здравље”</a:t>
                      </a:r>
                      <a:endParaRPr lang="en-US" sz="15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9.000.000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24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25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1.599.821.504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571472" y="642918"/>
          <a:ext cx="7632279" cy="572983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2286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13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11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11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720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2022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2023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1.Просторни план општине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.000.000</a:t>
                      </a:r>
                      <a:endParaRPr lang="sr-Cyrl-R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7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2.K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атастарско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топографске подлоге за спровођење пројекта за објекте јавне намене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600.000</a:t>
                      </a:r>
                      <a:endParaRPr lang="sr-Cyrl-RS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3.Урбанистички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пројекат за Влајића брдо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600.000</a:t>
                      </a:r>
                      <a:endParaRPr lang="sr-Cyrl-RS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4.Урбанистучки пројекат за приступну саобраћајницу</a:t>
                      </a:r>
                      <a:r>
                        <a:rPr lang="sr-Cyrl-RS" sz="11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за ППОВ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5.Пројекат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обилазница </a:t>
                      </a: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од ул.Главашаве,Васе</a:t>
                      </a:r>
                      <a:r>
                        <a:rPr lang="sr-Cyrl-RS" sz="1100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Пелагића до улице Мајора Гавриловића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. Пројектне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100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документације саобраћајница у граду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3.100.000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11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7.Пројекат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за пут за Мраморац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5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8.Пројектно техничка документација за водоводне и канализационе линије у граду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403.000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8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9.Пројекти енергетске ефикасности за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објекте јавне намене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7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10.Пројекат реконструкције ,адаптације и санације</a:t>
                      </a:r>
                      <a:r>
                        <a:rPr lang="sr-Cyrl-RS" sz="1100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 инвестиционог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одржавања објеката јавне намене.</a:t>
                      </a:r>
                      <a:endParaRPr lang="sr-Cyrl-RS" sz="1100" baseline="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2.800.000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11.Пројекат  реконструкција  “Паланачке гимназије”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6.797.000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0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12.Откуп земљишта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за проширење новог гробља”Каменац”за изградњу обилазнице код ул.Мајора Гавриловића преко Ивачког потока а до улице Главашеве,за комплетирање парцеле ради изградње ППОВ за азил за псе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428596" y="357166"/>
          <a:ext cx="7989469" cy="557848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617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296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2022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2023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13.Реконструкција и уређење спортских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терена и дечијих игралишта на територији општине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28.000.000</a:t>
                      </a:r>
                      <a:endParaRPr lang="sr-Cyrl-R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14.ПИзградња капела у Азањи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 Глибовцу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15.Опремање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локације на к.п.бр.6320/34 КО Паланка1 за изградњу вишепородичног стамбеног објекта за Комесаријат за избеглице и миграције-обавезе из претходног периода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1.100.000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17.Изградња главног фекалног колектора од ул.Мајора Гавриловића</a:t>
                      </a:r>
                      <a:r>
                        <a:rPr lang="sr-Cyrl-RS" sz="11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до ул.Васе Пелагића-обавеза из претходног периода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15.200.000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18.Изградња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објеката јавне расвете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401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Уколико сте заинтересовани да сагледате у целини Одлуку о буџету општине Смедеревска Паланка за </a:t>
            </a:r>
            <a:r>
              <a:rPr lang="sr-Cyrl-RS" dirty="0" smtClean="0"/>
              <a:t>2022. </a:t>
            </a:r>
            <a:r>
              <a:rPr lang="sr-Cyrl-RS" dirty="0"/>
              <a:t>годину, исту можете преузети на следећем линку интернет странице</a:t>
            </a:r>
            <a:r>
              <a:rPr lang="en-US" dirty="0"/>
              <a:t> O</a:t>
            </a:r>
            <a:r>
              <a:rPr lang="sr-Cyrl-RS" dirty="0"/>
              <a:t>пштин</a:t>
            </a:r>
            <a:r>
              <a:rPr lang="en-US" dirty="0"/>
              <a:t>e</a:t>
            </a:r>
            <a:r>
              <a:rPr lang="sr-Cyrl-RS" dirty="0"/>
              <a:t> Смедеревска Паланка: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https://www.smederevskapalanka.rs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/>
              <a:t>Смедеревска Паланка за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Смедеревске Паланке 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/>
              <a:t>Никола Вучен</a:t>
            </a:r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Општинско правобранилаштво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Културни центар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Библиотека»Милутин Срећковић»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Народни музеј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Latn-RS" altLang="en-US" sz="1700" dirty="0">
                <a:cs typeface="Calibri" panose="020F0502020204030204" pitchFamily="34" charset="0"/>
              </a:rPr>
              <a:t>A</a:t>
            </a:r>
            <a:r>
              <a:rPr lang="sr-Cyrl-RS" altLang="en-US" sz="1700" dirty="0">
                <a:cs typeface="Calibri" panose="020F0502020204030204" pitchFamily="34" charset="0"/>
              </a:rPr>
              <a:t>рхив “Верослава Вељашевић”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Предшколска установа»Чика Јова Змај»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cs typeface="Calibri" panose="020F0502020204030204" pitchFamily="34" charset="0"/>
              </a:rPr>
              <a:t>Центар за развој спорта у ликвидацији</a:t>
            </a:r>
          </a:p>
          <a:p>
            <a:pPr>
              <a:spcBef>
                <a:spcPct val="20000"/>
              </a:spcBef>
            </a:pPr>
            <a:r>
              <a:rPr lang="sr-Cyrl-RS" altLang="en-US" sz="1700" dirty="0">
                <a:cs typeface="Calibri" panose="020F0502020204030204" pitchFamily="34" charset="0"/>
              </a:rPr>
              <a:t>    -Општинска туристичка организација у ликвидацији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рад,Дневни боравак Пуж)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Смедеревска Паланка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Смедеревска Паланка 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2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Смедеревска Паланка за  </a:t>
            </a:r>
            <a:r>
              <a:rPr lang="sr-Cyrl-RS" sz="1700" dirty="0" smtClean="0"/>
              <a:t>202</a:t>
            </a:r>
            <a:r>
              <a:rPr lang="sr-Latn-RS" sz="1700" dirty="0" smtClean="0"/>
              <a:t>2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1.</a:t>
            </a:r>
            <a:r>
              <a:rPr lang="sr-Latn-RS" sz="1700" dirty="0" smtClean="0"/>
              <a:t>569.924.504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Latn-RS" sz="1700" dirty="0" smtClean="0"/>
              <a:t>2</a:t>
            </a:r>
            <a:r>
              <a:rPr lang="sr-Cyrl-RS" sz="1700" dirty="0" smtClean="0"/>
              <a:t>.</a:t>
            </a:r>
            <a:r>
              <a:rPr lang="sr-Latn-RS" sz="1700" dirty="0" smtClean="0"/>
              <a:t>137</a:t>
            </a:r>
            <a:r>
              <a:rPr lang="sr-Cyrl-RS" sz="1700" dirty="0" smtClean="0"/>
              <a:t>.000 </a:t>
            </a:r>
            <a:r>
              <a:rPr lang="sr-Cyrl-RS" sz="1700" dirty="0"/>
              <a:t>динара и средства из осталих извора у износу од </a:t>
            </a:r>
            <a:r>
              <a:rPr lang="sr-Cyrl-RS" sz="1700" dirty="0" smtClean="0"/>
              <a:t>2</a:t>
            </a:r>
            <a:r>
              <a:rPr lang="sr-Latn-RS" sz="1700" dirty="0" smtClean="0"/>
              <a:t>9</a:t>
            </a:r>
            <a:r>
              <a:rPr lang="sr-Cyrl-RS" sz="1700" dirty="0" smtClean="0"/>
              <a:t>.</a:t>
            </a:r>
            <a:r>
              <a:rPr lang="sr-Latn-RS" sz="1700" dirty="0" smtClean="0"/>
              <a:t>897</a:t>
            </a:r>
            <a:r>
              <a:rPr lang="sr-Cyrl-RS" sz="1700" dirty="0" smtClean="0"/>
              <a:t>.</a:t>
            </a:r>
            <a:r>
              <a:rPr lang="sr-Latn-RS" sz="1700" dirty="0" smtClean="0"/>
              <a:t>000</a:t>
            </a:r>
            <a:r>
              <a:rPr lang="sr-Cyrl-RS" sz="1700" dirty="0" smtClean="0"/>
              <a:t>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28662" y="471488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1.</a:t>
            </a:r>
            <a:r>
              <a:rPr lang="sr-Latn-RS" sz="4400" b="1" dirty="0" smtClean="0"/>
              <a:t>599</a:t>
            </a:r>
            <a:r>
              <a:rPr lang="sr-Cyrl-RS" sz="4400" b="1" dirty="0" smtClean="0"/>
              <a:t>.</a:t>
            </a:r>
            <a:r>
              <a:rPr lang="sr-Latn-RS" sz="4400" b="1" dirty="0" smtClean="0"/>
              <a:t>821</a:t>
            </a:r>
            <a:r>
              <a:rPr lang="sr-Cyrl-RS" sz="4400" b="1" dirty="0" smtClean="0"/>
              <a:t>. </a:t>
            </a:r>
            <a:r>
              <a:rPr lang="sr-Latn-RS" sz="4400" b="1" dirty="0" smtClean="0"/>
              <a:t>504</a:t>
            </a:r>
            <a:r>
              <a:rPr lang="en-GB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2014</Words>
  <Application>Microsoft Office PowerPoint</Application>
  <PresentationFormat>On-screen Show (4:3)</PresentationFormat>
  <Paragraphs>438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СМЕДЕРЕВСКА ПАЛАНКА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Структура планираних прихода и примања за 2022. годину</vt:lpstr>
      <vt:lpstr>Шта се променило у односу на 2021. годину?</vt:lpstr>
      <vt:lpstr>На шта се троше јавна средства?</vt:lpstr>
      <vt:lpstr>Slide 15</vt:lpstr>
      <vt:lpstr>Структура планираних расхода и издатака буџета за 2022. годину</vt:lpstr>
      <vt:lpstr>Структура планираних расхода и издатака буџета за 2022. годину</vt:lpstr>
      <vt:lpstr>Шта се променило у односу на 2021.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korisnik</cp:lastModifiedBy>
  <cp:revision>440</cp:revision>
  <cp:lastPrinted>2018-01-29T14:26:33Z</cp:lastPrinted>
  <dcterms:created xsi:type="dcterms:W3CDTF">2006-08-16T00:00:00Z</dcterms:created>
  <dcterms:modified xsi:type="dcterms:W3CDTF">2021-12-15T11:26:22Z</dcterms:modified>
</cp:coreProperties>
</file>